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mp4"/>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87" r:id="rId4"/>
    <p:sldId id="289" r:id="rId5"/>
    <p:sldId id="290" r:id="rId6"/>
    <p:sldId id="291" r:id="rId7"/>
    <p:sldId id="297" r:id="rId8"/>
    <p:sldId id="299" r:id="rId9"/>
    <p:sldId id="298" r:id="rId10"/>
    <p:sldId id="275" r:id="rId11"/>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6D8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90" autoAdjust="0"/>
    <p:restoredTop sz="94759"/>
  </p:normalViewPr>
  <p:slideViewPr>
    <p:cSldViewPr>
      <p:cViewPr varScale="1">
        <p:scale>
          <a:sx n="75" d="100"/>
          <a:sy n="75" d="100"/>
        </p:scale>
        <p:origin x="184" y="112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png>
</file>

<file path=ppt/media/image3.jpeg>
</file>

<file path=ppt/media/image4.gif>
</file>

<file path=ppt/media/image5.png>
</file>

<file path=ppt/media/image6.png>
</file>

<file path=ppt/media/image7.jp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Титульный слайд">
    <p:bg bwMode="gray">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096" name="Freeform 24"/>
          <p:cNvSpPr>
            <a:spLocks/>
          </p:cNvSpPr>
          <p:nvPr/>
        </p:nvSpPr>
        <p:spPr bwMode="auto">
          <a:xfrm>
            <a:off x="-14288" y="6380163"/>
            <a:ext cx="9158288" cy="477837"/>
          </a:xfrm>
          <a:custGeom>
            <a:avLst/>
            <a:gdLst/>
            <a:ahLst/>
            <a:cxnLst>
              <a:cxn ang="0">
                <a:pos x="9" y="301"/>
              </a:cxn>
              <a:cxn ang="0">
                <a:pos x="2889" y="13"/>
              </a:cxn>
              <a:cxn ang="0">
                <a:pos x="5769" y="301"/>
              </a:cxn>
              <a:cxn ang="0">
                <a:pos x="9" y="301"/>
              </a:cxn>
            </a:cxnLst>
            <a:rect l="0" t="0" r="r" b="b"/>
            <a:pathLst>
              <a:path w="5769" h="301">
                <a:moveTo>
                  <a:pt x="9" y="301"/>
                </a:moveTo>
                <a:cubicBezTo>
                  <a:pt x="0" y="278"/>
                  <a:pt x="1590" y="0"/>
                  <a:pt x="2889" y="13"/>
                </a:cubicBezTo>
                <a:cubicBezTo>
                  <a:pt x="3849" y="13"/>
                  <a:pt x="5742" y="214"/>
                  <a:pt x="5769" y="301"/>
                </a:cubicBezTo>
                <a:lnTo>
                  <a:pt x="9" y="301"/>
                </a:lnTo>
                <a:close/>
              </a:path>
            </a:pathLst>
          </a:custGeom>
          <a:solidFill>
            <a:schemeClr val="bg1"/>
          </a:solidFill>
          <a:ln w="9525">
            <a:noFill/>
            <a:round/>
            <a:headEnd/>
            <a:tailEnd/>
          </a:ln>
          <a:effectLst/>
        </p:spPr>
        <p:txBody>
          <a:bodyPr/>
          <a:lstStyle/>
          <a:p>
            <a:endParaRPr lang="ru-RU"/>
          </a:p>
        </p:txBody>
      </p:sp>
      <p:sp>
        <p:nvSpPr>
          <p:cNvPr id="3097" name="Freeform 25"/>
          <p:cNvSpPr>
            <a:spLocks/>
          </p:cNvSpPr>
          <p:nvPr/>
        </p:nvSpPr>
        <p:spPr bwMode="auto">
          <a:xfrm>
            <a:off x="0" y="0"/>
            <a:ext cx="9144000" cy="465138"/>
          </a:xfrm>
          <a:custGeom>
            <a:avLst/>
            <a:gdLst/>
            <a:ahLst/>
            <a:cxnLst>
              <a:cxn ang="0">
                <a:pos x="0" y="0"/>
              </a:cxn>
              <a:cxn ang="0">
                <a:pos x="2871" y="293"/>
              </a:cxn>
              <a:cxn ang="0">
                <a:pos x="5760" y="0"/>
              </a:cxn>
              <a:cxn ang="0">
                <a:pos x="0" y="0"/>
              </a:cxn>
            </a:cxnLst>
            <a:rect l="0" t="0" r="r" b="b"/>
            <a:pathLst>
              <a:path w="5760" h="293">
                <a:moveTo>
                  <a:pt x="0" y="0"/>
                </a:moveTo>
                <a:cubicBezTo>
                  <a:pt x="27" y="46"/>
                  <a:pt x="1527" y="293"/>
                  <a:pt x="2871" y="293"/>
                </a:cubicBezTo>
                <a:cubicBezTo>
                  <a:pt x="4215" y="293"/>
                  <a:pt x="5714" y="64"/>
                  <a:pt x="5760" y="0"/>
                </a:cubicBezTo>
                <a:lnTo>
                  <a:pt x="0" y="0"/>
                </a:lnTo>
                <a:close/>
              </a:path>
            </a:pathLst>
          </a:custGeom>
          <a:solidFill>
            <a:schemeClr val="bg1"/>
          </a:solidFill>
          <a:ln w="9525">
            <a:noFill/>
            <a:round/>
            <a:headEnd/>
            <a:tailEnd/>
          </a:ln>
          <a:effectLst/>
        </p:spPr>
        <p:txBody>
          <a:bodyPr/>
          <a:lstStyle/>
          <a:p>
            <a:endParaRPr lang="ru-RU"/>
          </a:p>
        </p:txBody>
      </p:sp>
      <p:sp>
        <p:nvSpPr>
          <p:cNvPr id="3074" name="Rectangle 2"/>
          <p:cNvSpPr>
            <a:spLocks noGrp="1" noChangeArrowheads="1"/>
          </p:cNvSpPr>
          <p:nvPr>
            <p:ph type="ctrTitle"/>
          </p:nvPr>
        </p:nvSpPr>
        <p:spPr>
          <a:xfrm>
            <a:off x="304800" y="1295400"/>
            <a:ext cx="8153400" cy="682625"/>
          </a:xfrm>
        </p:spPr>
        <p:txBody>
          <a:bodyPr/>
          <a:lstStyle>
            <a:lvl1pPr>
              <a:defRPr sz="4800" b="0">
                <a:solidFill>
                  <a:schemeClr val="bg1"/>
                </a:solidFill>
              </a:defRPr>
            </a:lvl1pPr>
          </a:lstStyle>
          <a:p>
            <a:r>
              <a:rPr lang="ru-RU"/>
              <a:t>Образец заголовка</a:t>
            </a: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a:xfrm>
            <a:off x="457200" y="6491288"/>
            <a:ext cx="2133600" cy="320675"/>
          </a:xfrm>
          <a:prstGeom prst="rect">
            <a:avLst/>
          </a:prstGeom>
        </p:spPr>
        <p:txBody>
          <a:bodyPr/>
          <a:lstStyle>
            <a:lvl1pPr>
              <a:defRPr/>
            </a:lvl1pPr>
          </a:lstStyle>
          <a:p>
            <a:endParaRPr lang="en-US"/>
          </a:p>
        </p:txBody>
      </p:sp>
      <p:sp>
        <p:nvSpPr>
          <p:cNvPr id="5" name="Нижний колонтитул 4"/>
          <p:cNvSpPr>
            <a:spLocks noGrp="1"/>
          </p:cNvSpPr>
          <p:nvPr>
            <p:ph type="ftr" sz="quarter" idx="11"/>
          </p:nvPr>
        </p:nvSpPr>
        <p:spPr>
          <a:xfrm>
            <a:off x="3429000" y="6551613"/>
            <a:ext cx="2286000" cy="320675"/>
          </a:xfrm>
          <a:prstGeom prst="rect">
            <a:avLst/>
          </a:prstGeom>
        </p:spPr>
        <p:txBody>
          <a:bodyPr/>
          <a:lstStyle>
            <a:lvl1pPr>
              <a:defRPr/>
            </a:lvl1pPr>
          </a:lstStyle>
          <a:p>
            <a:r>
              <a:rPr lang="en-US"/>
              <a:t>www.themegallery.com</a:t>
            </a:r>
          </a:p>
        </p:txBody>
      </p:sp>
      <p:sp>
        <p:nvSpPr>
          <p:cNvPr id="6" name="Номер слайда 5"/>
          <p:cNvSpPr>
            <a:spLocks noGrp="1"/>
          </p:cNvSpPr>
          <p:nvPr>
            <p:ph type="sldNum" sz="quarter" idx="12"/>
          </p:nvPr>
        </p:nvSpPr>
        <p:spPr>
          <a:xfrm>
            <a:off x="7924800" y="6491288"/>
            <a:ext cx="838200" cy="320675"/>
          </a:xfrm>
          <a:prstGeom prst="rect">
            <a:avLst/>
          </a:prstGeom>
        </p:spPr>
        <p:txBody>
          <a:bodyPr/>
          <a:lstStyle>
            <a:lvl1pPr>
              <a:defRPr/>
            </a:lvl1pPr>
          </a:lstStyle>
          <a:p>
            <a:fld id="{36ED7D5F-C883-42CD-94AF-13516DB0C8B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515100" y="566738"/>
            <a:ext cx="2171700" cy="5757862"/>
          </a:xfr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0" y="566738"/>
            <a:ext cx="6362700" cy="5757862"/>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a:xfrm>
            <a:off x="457200" y="6491288"/>
            <a:ext cx="2133600" cy="320675"/>
          </a:xfrm>
          <a:prstGeom prst="rect">
            <a:avLst/>
          </a:prstGeom>
        </p:spPr>
        <p:txBody>
          <a:bodyPr/>
          <a:lstStyle>
            <a:lvl1pPr>
              <a:defRPr/>
            </a:lvl1pPr>
          </a:lstStyle>
          <a:p>
            <a:endParaRPr lang="en-US"/>
          </a:p>
        </p:txBody>
      </p:sp>
      <p:sp>
        <p:nvSpPr>
          <p:cNvPr id="5" name="Нижний колонтитул 4"/>
          <p:cNvSpPr>
            <a:spLocks noGrp="1"/>
          </p:cNvSpPr>
          <p:nvPr>
            <p:ph type="ftr" sz="quarter" idx="11"/>
          </p:nvPr>
        </p:nvSpPr>
        <p:spPr>
          <a:xfrm>
            <a:off x="3429000" y="6551613"/>
            <a:ext cx="2286000" cy="320675"/>
          </a:xfrm>
          <a:prstGeom prst="rect">
            <a:avLst/>
          </a:prstGeom>
        </p:spPr>
        <p:txBody>
          <a:bodyPr/>
          <a:lstStyle>
            <a:lvl1pPr>
              <a:defRPr/>
            </a:lvl1pPr>
          </a:lstStyle>
          <a:p>
            <a:r>
              <a:rPr lang="en-US"/>
              <a:t>www.themegallery.com</a:t>
            </a:r>
          </a:p>
        </p:txBody>
      </p:sp>
      <p:sp>
        <p:nvSpPr>
          <p:cNvPr id="6" name="Номер слайда 5"/>
          <p:cNvSpPr>
            <a:spLocks noGrp="1"/>
          </p:cNvSpPr>
          <p:nvPr>
            <p:ph type="sldNum" sz="quarter" idx="12"/>
          </p:nvPr>
        </p:nvSpPr>
        <p:spPr>
          <a:xfrm>
            <a:off x="7924800" y="6491288"/>
            <a:ext cx="838200" cy="320675"/>
          </a:xfrm>
          <a:prstGeom prst="rect">
            <a:avLst/>
          </a:prstGeom>
        </p:spPr>
        <p:txBody>
          <a:bodyPr/>
          <a:lstStyle>
            <a:lvl1pPr>
              <a:defRPr/>
            </a:lvl1pPr>
          </a:lstStyle>
          <a:p>
            <a:fld id="{EA40A710-C477-4923-98CD-F0F92A0956DC}"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Заголовок и таблиц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566738"/>
            <a:ext cx="7543800" cy="487362"/>
          </a:xfrm>
        </p:spPr>
        <p:txBody>
          <a:bodyPr/>
          <a:lstStyle/>
          <a:p>
            <a:r>
              <a:rPr lang="ru-RU"/>
              <a:t>Образец заголовка</a:t>
            </a:r>
          </a:p>
        </p:txBody>
      </p:sp>
      <p:sp>
        <p:nvSpPr>
          <p:cNvPr id="3" name="Таблица 2"/>
          <p:cNvSpPr>
            <a:spLocks noGrp="1"/>
          </p:cNvSpPr>
          <p:nvPr>
            <p:ph type="tbl" idx="1"/>
          </p:nvPr>
        </p:nvSpPr>
        <p:spPr>
          <a:xfrm>
            <a:off x="457200" y="1447800"/>
            <a:ext cx="8229600" cy="4876800"/>
          </a:xfrm>
        </p:spPr>
        <p:txBody>
          <a:bodyPr/>
          <a:lstStyle/>
          <a:p>
            <a:r>
              <a:rPr lang="ru-RU"/>
              <a:t>Вставка таблицы</a:t>
            </a:r>
          </a:p>
        </p:txBody>
      </p:sp>
      <p:sp>
        <p:nvSpPr>
          <p:cNvPr id="4" name="Дата 3"/>
          <p:cNvSpPr>
            <a:spLocks noGrp="1"/>
          </p:cNvSpPr>
          <p:nvPr>
            <p:ph type="dt" sz="half" idx="10"/>
          </p:nvPr>
        </p:nvSpPr>
        <p:spPr>
          <a:xfrm>
            <a:off x="457200" y="6491288"/>
            <a:ext cx="2133600" cy="320675"/>
          </a:xfrm>
          <a:prstGeom prst="rect">
            <a:avLst/>
          </a:prstGeom>
        </p:spPr>
        <p:txBody>
          <a:bodyPr/>
          <a:lstStyle>
            <a:lvl1pPr>
              <a:defRPr/>
            </a:lvl1pPr>
          </a:lstStyle>
          <a:p>
            <a:endParaRPr lang="en-US"/>
          </a:p>
        </p:txBody>
      </p:sp>
      <p:sp>
        <p:nvSpPr>
          <p:cNvPr id="5" name="Нижний колонтитул 4"/>
          <p:cNvSpPr>
            <a:spLocks noGrp="1"/>
          </p:cNvSpPr>
          <p:nvPr>
            <p:ph type="ftr" sz="quarter" idx="11"/>
          </p:nvPr>
        </p:nvSpPr>
        <p:spPr>
          <a:xfrm>
            <a:off x="3429000" y="6551613"/>
            <a:ext cx="2286000" cy="320675"/>
          </a:xfrm>
          <a:prstGeom prst="rect">
            <a:avLst/>
          </a:prstGeom>
        </p:spPr>
        <p:txBody>
          <a:bodyPr/>
          <a:lstStyle>
            <a:lvl1pPr>
              <a:defRPr/>
            </a:lvl1pPr>
          </a:lstStyle>
          <a:p>
            <a:r>
              <a:rPr lang="en-US"/>
              <a:t>www.themegallery.com</a:t>
            </a:r>
          </a:p>
        </p:txBody>
      </p:sp>
      <p:sp>
        <p:nvSpPr>
          <p:cNvPr id="6" name="Номер слайда 5"/>
          <p:cNvSpPr>
            <a:spLocks noGrp="1"/>
          </p:cNvSpPr>
          <p:nvPr>
            <p:ph type="sldNum" sz="quarter" idx="12"/>
          </p:nvPr>
        </p:nvSpPr>
        <p:spPr>
          <a:xfrm>
            <a:off x="7924800" y="6491288"/>
            <a:ext cx="838200" cy="320675"/>
          </a:xfrm>
          <a:prstGeom prst="rect">
            <a:avLst/>
          </a:prstGeom>
        </p:spPr>
        <p:txBody>
          <a:bodyPr/>
          <a:lstStyle>
            <a:lvl1pPr>
              <a:defRPr/>
            </a:lvl1pPr>
          </a:lstStyle>
          <a:p>
            <a:fld id="{EEC75CA2-7457-4AA4-8E01-B823F3978DCE}"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a:xfrm>
            <a:off x="457200" y="6491288"/>
            <a:ext cx="2133600" cy="320675"/>
          </a:xfrm>
          <a:prstGeom prst="rect">
            <a:avLst/>
          </a:prstGeom>
        </p:spPr>
        <p:txBody>
          <a:bodyPr/>
          <a:lstStyle>
            <a:lvl1pPr>
              <a:defRPr/>
            </a:lvl1pPr>
          </a:lstStyle>
          <a:p>
            <a:endParaRPr lang="en-US"/>
          </a:p>
        </p:txBody>
      </p:sp>
      <p:sp>
        <p:nvSpPr>
          <p:cNvPr id="5" name="Нижний колонтитул 4"/>
          <p:cNvSpPr>
            <a:spLocks noGrp="1"/>
          </p:cNvSpPr>
          <p:nvPr>
            <p:ph type="ftr" sz="quarter" idx="11"/>
          </p:nvPr>
        </p:nvSpPr>
        <p:spPr>
          <a:xfrm>
            <a:off x="3429000" y="6551613"/>
            <a:ext cx="2286000" cy="320675"/>
          </a:xfrm>
          <a:prstGeom prst="rect">
            <a:avLst/>
          </a:prstGeom>
        </p:spPr>
        <p:txBody>
          <a:bodyPr/>
          <a:lstStyle>
            <a:lvl1pPr>
              <a:defRPr/>
            </a:lvl1pPr>
          </a:lstStyle>
          <a:p>
            <a:r>
              <a:rPr lang="en-US"/>
              <a:t>www.themegallery.com</a:t>
            </a:r>
          </a:p>
        </p:txBody>
      </p:sp>
      <p:sp>
        <p:nvSpPr>
          <p:cNvPr id="6" name="Номер слайда 5"/>
          <p:cNvSpPr>
            <a:spLocks noGrp="1"/>
          </p:cNvSpPr>
          <p:nvPr>
            <p:ph type="sldNum" sz="quarter" idx="12"/>
          </p:nvPr>
        </p:nvSpPr>
        <p:spPr>
          <a:xfrm>
            <a:off x="7924800" y="6491288"/>
            <a:ext cx="838200" cy="320675"/>
          </a:xfrm>
          <a:prstGeom prst="rect">
            <a:avLst/>
          </a:prstGeom>
        </p:spPr>
        <p:txBody>
          <a:bodyPr/>
          <a:lstStyle>
            <a:lvl1pPr>
              <a:defRPr/>
            </a:lvl1pPr>
          </a:lstStyle>
          <a:p>
            <a:fld id="{016209CD-9F6A-4D0F-B4DD-0EACBA673C93}"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a:t>Образец заголовка</a:t>
            </a:r>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ru-RU"/>
              <a:t>Образец текста</a:t>
            </a:r>
          </a:p>
        </p:txBody>
      </p:sp>
      <p:sp>
        <p:nvSpPr>
          <p:cNvPr id="4" name="Дата 3"/>
          <p:cNvSpPr>
            <a:spLocks noGrp="1"/>
          </p:cNvSpPr>
          <p:nvPr>
            <p:ph type="dt" sz="half" idx="10"/>
          </p:nvPr>
        </p:nvSpPr>
        <p:spPr>
          <a:xfrm>
            <a:off x="457200" y="6491288"/>
            <a:ext cx="2133600" cy="320675"/>
          </a:xfrm>
          <a:prstGeom prst="rect">
            <a:avLst/>
          </a:prstGeom>
        </p:spPr>
        <p:txBody>
          <a:bodyPr/>
          <a:lstStyle>
            <a:lvl1pPr>
              <a:defRPr/>
            </a:lvl1pPr>
          </a:lstStyle>
          <a:p>
            <a:endParaRPr lang="en-US"/>
          </a:p>
        </p:txBody>
      </p:sp>
      <p:sp>
        <p:nvSpPr>
          <p:cNvPr id="5" name="Нижний колонтитул 4"/>
          <p:cNvSpPr>
            <a:spLocks noGrp="1"/>
          </p:cNvSpPr>
          <p:nvPr>
            <p:ph type="ftr" sz="quarter" idx="11"/>
          </p:nvPr>
        </p:nvSpPr>
        <p:spPr>
          <a:xfrm>
            <a:off x="3429000" y="6551613"/>
            <a:ext cx="2286000" cy="320675"/>
          </a:xfrm>
          <a:prstGeom prst="rect">
            <a:avLst/>
          </a:prstGeom>
        </p:spPr>
        <p:txBody>
          <a:bodyPr/>
          <a:lstStyle>
            <a:lvl1pPr>
              <a:defRPr/>
            </a:lvl1pPr>
          </a:lstStyle>
          <a:p>
            <a:r>
              <a:rPr lang="en-US"/>
              <a:t>www.themegallery.com</a:t>
            </a:r>
          </a:p>
        </p:txBody>
      </p:sp>
      <p:sp>
        <p:nvSpPr>
          <p:cNvPr id="6" name="Номер слайда 5"/>
          <p:cNvSpPr>
            <a:spLocks noGrp="1"/>
          </p:cNvSpPr>
          <p:nvPr>
            <p:ph type="sldNum" sz="quarter" idx="12"/>
          </p:nvPr>
        </p:nvSpPr>
        <p:spPr>
          <a:xfrm>
            <a:off x="7924800" y="6491288"/>
            <a:ext cx="838200" cy="320675"/>
          </a:xfrm>
          <a:prstGeom prst="rect">
            <a:avLst/>
          </a:prstGeom>
        </p:spPr>
        <p:txBody>
          <a:bodyPr/>
          <a:lstStyle>
            <a:lvl1pPr>
              <a:defRPr/>
            </a:lvl1pPr>
          </a:lstStyle>
          <a:p>
            <a:fld id="{A0503CB2-C843-4984-B38B-0159593ED3C3}"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sz="half" idx="1"/>
          </p:nvPr>
        </p:nvSpPr>
        <p:spPr>
          <a:xfrm>
            <a:off x="457200" y="1447800"/>
            <a:ext cx="40386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Содержимое 3"/>
          <p:cNvSpPr>
            <a:spLocks noGrp="1"/>
          </p:cNvSpPr>
          <p:nvPr>
            <p:ph sz="half" idx="2"/>
          </p:nvPr>
        </p:nvSpPr>
        <p:spPr>
          <a:xfrm>
            <a:off x="4648200" y="1447800"/>
            <a:ext cx="40386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p:cNvSpPr>
            <a:spLocks noGrp="1"/>
          </p:cNvSpPr>
          <p:nvPr>
            <p:ph type="dt" sz="half" idx="10"/>
          </p:nvPr>
        </p:nvSpPr>
        <p:spPr>
          <a:xfrm>
            <a:off x="457200" y="6491288"/>
            <a:ext cx="2133600" cy="320675"/>
          </a:xfrm>
          <a:prstGeom prst="rect">
            <a:avLst/>
          </a:prstGeom>
        </p:spPr>
        <p:txBody>
          <a:bodyPr/>
          <a:lstStyle>
            <a:lvl1pPr>
              <a:defRPr/>
            </a:lvl1pPr>
          </a:lstStyle>
          <a:p>
            <a:endParaRPr lang="en-US"/>
          </a:p>
        </p:txBody>
      </p:sp>
      <p:sp>
        <p:nvSpPr>
          <p:cNvPr id="6" name="Нижний колонтитул 5"/>
          <p:cNvSpPr>
            <a:spLocks noGrp="1"/>
          </p:cNvSpPr>
          <p:nvPr>
            <p:ph type="ftr" sz="quarter" idx="11"/>
          </p:nvPr>
        </p:nvSpPr>
        <p:spPr>
          <a:xfrm>
            <a:off x="3429000" y="6551613"/>
            <a:ext cx="2286000" cy="320675"/>
          </a:xfrm>
          <a:prstGeom prst="rect">
            <a:avLst/>
          </a:prstGeom>
        </p:spPr>
        <p:txBody>
          <a:bodyPr/>
          <a:lstStyle>
            <a:lvl1pPr>
              <a:defRPr/>
            </a:lvl1pPr>
          </a:lstStyle>
          <a:p>
            <a:r>
              <a:rPr lang="en-US"/>
              <a:t>www.themegallery.com</a:t>
            </a:r>
          </a:p>
        </p:txBody>
      </p:sp>
      <p:sp>
        <p:nvSpPr>
          <p:cNvPr id="7" name="Номер слайда 6"/>
          <p:cNvSpPr>
            <a:spLocks noGrp="1"/>
          </p:cNvSpPr>
          <p:nvPr>
            <p:ph type="sldNum" sz="quarter" idx="12"/>
          </p:nvPr>
        </p:nvSpPr>
        <p:spPr>
          <a:xfrm>
            <a:off x="7924800" y="6491288"/>
            <a:ext cx="838200" cy="320675"/>
          </a:xfrm>
          <a:prstGeom prst="rect">
            <a:avLst/>
          </a:prstGeom>
        </p:spPr>
        <p:txBody>
          <a:bodyPr/>
          <a:lstStyle>
            <a:lvl1pPr>
              <a:defRPr/>
            </a:lvl1pPr>
          </a:lstStyle>
          <a:p>
            <a:fld id="{58B23CA7-0574-49B3-A7A0-9D7CDE9EFBB7}"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p:spPr>
        <p:txBody>
          <a:bodyPr/>
          <a:lstStyle>
            <a:lvl1pPr>
              <a:defRPr/>
            </a:lvl1pPr>
          </a:lstStyle>
          <a:p>
            <a:r>
              <a:rPr lang="ru-RU"/>
              <a:t>Образец заголовка</a:t>
            </a:r>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Содержимое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Содержимое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p:cNvSpPr>
            <a:spLocks noGrp="1"/>
          </p:cNvSpPr>
          <p:nvPr>
            <p:ph type="dt" sz="half" idx="10"/>
          </p:nvPr>
        </p:nvSpPr>
        <p:spPr>
          <a:xfrm>
            <a:off x="457200" y="6491288"/>
            <a:ext cx="2133600" cy="320675"/>
          </a:xfrm>
          <a:prstGeom prst="rect">
            <a:avLst/>
          </a:prstGeom>
        </p:spPr>
        <p:txBody>
          <a:bodyPr/>
          <a:lstStyle>
            <a:lvl1pPr>
              <a:defRPr/>
            </a:lvl1pPr>
          </a:lstStyle>
          <a:p>
            <a:endParaRPr lang="en-US"/>
          </a:p>
        </p:txBody>
      </p:sp>
      <p:sp>
        <p:nvSpPr>
          <p:cNvPr id="8" name="Нижний колонтитул 7"/>
          <p:cNvSpPr>
            <a:spLocks noGrp="1"/>
          </p:cNvSpPr>
          <p:nvPr>
            <p:ph type="ftr" sz="quarter" idx="11"/>
          </p:nvPr>
        </p:nvSpPr>
        <p:spPr>
          <a:xfrm>
            <a:off x="3429000" y="6551613"/>
            <a:ext cx="2286000" cy="320675"/>
          </a:xfrm>
          <a:prstGeom prst="rect">
            <a:avLst/>
          </a:prstGeom>
        </p:spPr>
        <p:txBody>
          <a:bodyPr/>
          <a:lstStyle>
            <a:lvl1pPr>
              <a:defRPr/>
            </a:lvl1pPr>
          </a:lstStyle>
          <a:p>
            <a:r>
              <a:rPr lang="en-US"/>
              <a:t>www.themegallery.com</a:t>
            </a:r>
          </a:p>
        </p:txBody>
      </p:sp>
      <p:sp>
        <p:nvSpPr>
          <p:cNvPr id="9" name="Номер слайда 8"/>
          <p:cNvSpPr>
            <a:spLocks noGrp="1"/>
          </p:cNvSpPr>
          <p:nvPr>
            <p:ph type="sldNum" sz="quarter" idx="12"/>
          </p:nvPr>
        </p:nvSpPr>
        <p:spPr>
          <a:xfrm>
            <a:off x="7924800" y="6491288"/>
            <a:ext cx="838200" cy="320675"/>
          </a:xfrm>
          <a:prstGeom prst="rect">
            <a:avLst/>
          </a:prstGeom>
        </p:spPr>
        <p:txBody>
          <a:bodyPr/>
          <a:lstStyle>
            <a:lvl1pPr>
              <a:defRPr/>
            </a:lvl1pPr>
          </a:lstStyle>
          <a:p>
            <a:fld id="{B2E067FC-12EE-45E0-A488-2E342E683041}"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Дата 2"/>
          <p:cNvSpPr>
            <a:spLocks noGrp="1"/>
          </p:cNvSpPr>
          <p:nvPr>
            <p:ph type="dt" sz="half" idx="10"/>
          </p:nvPr>
        </p:nvSpPr>
        <p:spPr>
          <a:xfrm>
            <a:off x="457200" y="6491288"/>
            <a:ext cx="2133600" cy="320675"/>
          </a:xfrm>
          <a:prstGeom prst="rect">
            <a:avLst/>
          </a:prstGeom>
        </p:spPr>
        <p:txBody>
          <a:bodyPr/>
          <a:lstStyle>
            <a:lvl1pPr>
              <a:defRPr/>
            </a:lvl1pPr>
          </a:lstStyle>
          <a:p>
            <a:endParaRPr lang="en-US"/>
          </a:p>
        </p:txBody>
      </p:sp>
      <p:sp>
        <p:nvSpPr>
          <p:cNvPr id="4" name="Нижний колонтитул 3"/>
          <p:cNvSpPr>
            <a:spLocks noGrp="1"/>
          </p:cNvSpPr>
          <p:nvPr>
            <p:ph type="ftr" sz="quarter" idx="11"/>
          </p:nvPr>
        </p:nvSpPr>
        <p:spPr>
          <a:xfrm>
            <a:off x="3429000" y="6551613"/>
            <a:ext cx="2286000" cy="320675"/>
          </a:xfrm>
          <a:prstGeom prst="rect">
            <a:avLst/>
          </a:prstGeom>
        </p:spPr>
        <p:txBody>
          <a:bodyPr/>
          <a:lstStyle>
            <a:lvl1pPr>
              <a:defRPr/>
            </a:lvl1pPr>
          </a:lstStyle>
          <a:p>
            <a:r>
              <a:rPr lang="en-US"/>
              <a:t>www.themegallery.com</a:t>
            </a:r>
          </a:p>
        </p:txBody>
      </p:sp>
      <p:sp>
        <p:nvSpPr>
          <p:cNvPr id="5" name="Номер слайда 4"/>
          <p:cNvSpPr>
            <a:spLocks noGrp="1"/>
          </p:cNvSpPr>
          <p:nvPr>
            <p:ph type="sldNum" sz="quarter" idx="12"/>
          </p:nvPr>
        </p:nvSpPr>
        <p:spPr>
          <a:xfrm>
            <a:off x="7924800" y="6491288"/>
            <a:ext cx="838200" cy="320675"/>
          </a:xfrm>
          <a:prstGeom prst="rect">
            <a:avLst/>
          </a:prstGeom>
        </p:spPr>
        <p:txBody>
          <a:bodyPr/>
          <a:lstStyle>
            <a:lvl1pPr>
              <a:defRPr/>
            </a:lvl1pPr>
          </a:lstStyle>
          <a:p>
            <a:fld id="{89C5BCE1-CA1B-47B0-A80E-7F217653B8F0}"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a:xfrm>
            <a:off x="457200" y="6491288"/>
            <a:ext cx="2133600" cy="320675"/>
          </a:xfrm>
          <a:prstGeom prst="rect">
            <a:avLst/>
          </a:prstGeom>
        </p:spPr>
        <p:txBody>
          <a:bodyPr/>
          <a:lstStyle>
            <a:lvl1pPr>
              <a:defRPr/>
            </a:lvl1pPr>
          </a:lstStyle>
          <a:p>
            <a:endParaRPr lang="en-US"/>
          </a:p>
        </p:txBody>
      </p:sp>
      <p:sp>
        <p:nvSpPr>
          <p:cNvPr id="3" name="Нижний колонтитул 2"/>
          <p:cNvSpPr>
            <a:spLocks noGrp="1"/>
          </p:cNvSpPr>
          <p:nvPr>
            <p:ph type="ftr" sz="quarter" idx="11"/>
          </p:nvPr>
        </p:nvSpPr>
        <p:spPr>
          <a:xfrm>
            <a:off x="3429000" y="6551613"/>
            <a:ext cx="2286000" cy="320675"/>
          </a:xfrm>
          <a:prstGeom prst="rect">
            <a:avLst/>
          </a:prstGeom>
        </p:spPr>
        <p:txBody>
          <a:bodyPr/>
          <a:lstStyle>
            <a:lvl1pPr>
              <a:defRPr/>
            </a:lvl1pPr>
          </a:lstStyle>
          <a:p>
            <a:r>
              <a:rPr lang="en-US"/>
              <a:t>www.themegallery.com</a:t>
            </a:r>
          </a:p>
        </p:txBody>
      </p:sp>
      <p:sp>
        <p:nvSpPr>
          <p:cNvPr id="4" name="Номер слайда 3"/>
          <p:cNvSpPr>
            <a:spLocks noGrp="1"/>
          </p:cNvSpPr>
          <p:nvPr>
            <p:ph type="sldNum" sz="quarter" idx="12"/>
          </p:nvPr>
        </p:nvSpPr>
        <p:spPr>
          <a:xfrm>
            <a:off x="7924800" y="6491288"/>
            <a:ext cx="838200" cy="320675"/>
          </a:xfrm>
          <a:prstGeom prst="rect">
            <a:avLst/>
          </a:prstGeom>
        </p:spPr>
        <p:txBody>
          <a:bodyPr/>
          <a:lstStyle>
            <a:lvl1pPr>
              <a:defRPr/>
            </a:lvl1pPr>
          </a:lstStyle>
          <a:p>
            <a:fld id="{2A902817-E4A6-4773-851B-65817C8BD4D7}"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a:t>Образец заголовка</a:t>
            </a:r>
          </a:p>
        </p:txBody>
      </p:sp>
      <p:sp>
        <p:nvSpPr>
          <p:cNvPr id="3" name="Содержимое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Дата 4"/>
          <p:cNvSpPr>
            <a:spLocks noGrp="1"/>
          </p:cNvSpPr>
          <p:nvPr>
            <p:ph type="dt" sz="half" idx="10"/>
          </p:nvPr>
        </p:nvSpPr>
        <p:spPr>
          <a:xfrm>
            <a:off x="457200" y="6491288"/>
            <a:ext cx="2133600" cy="320675"/>
          </a:xfrm>
          <a:prstGeom prst="rect">
            <a:avLst/>
          </a:prstGeom>
        </p:spPr>
        <p:txBody>
          <a:bodyPr/>
          <a:lstStyle>
            <a:lvl1pPr>
              <a:defRPr/>
            </a:lvl1pPr>
          </a:lstStyle>
          <a:p>
            <a:endParaRPr lang="en-US"/>
          </a:p>
        </p:txBody>
      </p:sp>
      <p:sp>
        <p:nvSpPr>
          <p:cNvPr id="6" name="Нижний колонтитул 5"/>
          <p:cNvSpPr>
            <a:spLocks noGrp="1"/>
          </p:cNvSpPr>
          <p:nvPr>
            <p:ph type="ftr" sz="quarter" idx="11"/>
          </p:nvPr>
        </p:nvSpPr>
        <p:spPr>
          <a:xfrm>
            <a:off x="3429000" y="6551613"/>
            <a:ext cx="2286000" cy="320675"/>
          </a:xfrm>
          <a:prstGeom prst="rect">
            <a:avLst/>
          </a:prstGeom>
        </p:spPr>
        <p:txBody>
          <a:bodyPr/>
          <a:lstStyle>
            <a:lvl1pPr>
              <a:defRPr/>
            </a:lvl1pPr>
          </a:lstStyle>
          <a:p>
            <a:r>
              <a:rPr lang="en-US"/>
              <a:t>www.themegallery.com</a:t>
            </a:r>
          </a:p>
        </p:txBody>
      </p:sp>
      <p:sp>
        <p:nvSpPr>
          <p:cNvPr id="7" name="Номер слайда 6"/>
          <p:cNvSpPr>
            <a:spLocks noGrp="1"/>
          </p:cNvSpPr>
          <p:nvPr>
            <p:ph type="sldNum" sz="quarter" idx="12"/>
          </p:nvPr>
        </p:nvSpPr>
        <p:spPr>
          <a:xfrm>
            <a:off x="7924800" y="6491288"/>
            <a:ext cx="838200" cy="320675"/>
          </a:xfrm>
          <a:prstGeom prst="rect">
            <a:avLst/>
          </a:prstGeom>
        </p:spPr>
        <p:txBody>
          <a:bodyPr/>
          <a:lstStyle>
            <a:lvl1pPr>
              <a:defRPr/>
            </a:lvl1pPr>
          </a:lstStyle>
          <a:p>
            <a:fld id="{1185DE35-A1A6-494E-8FD8-480544F15C13}"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a:t>Образец заголовка</a:t>
            </a:r>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Дата 4"/>
          <p:cNvSpPr>
            <a:spLocks noGrp="1"/>
          </p:cNvSpPr>
          <p:nvPr>
            <p:ph type="dt" sz="half" idx="10"/>
          </p:nvPr>
        </p:nvSpPr>
        <p:spPr>
          <a:xfrm>
            <a:off x="457200" y="6491288"/>
            <a:ext cx="2133600" cy="320675"/>
          </a:xfrm>
          <a:prstGeom prst="rect">
            <a:avLst/>
          </a:prstGeom>
        </p:spPr>
        <p:txBody>
          <a:bodyPr/>
          <a:lstStyle>
            <a:lvl1pPr>
              <a:defRPr/>
            </a:lvl1pPr>
          </a:lstStyle>
          <a:p>
            <a:endParaRPr lang="en-US"/>
          </a:p>
        </p:txBody>
      </p:sp>
      <p:sp>
        <p:nvSpPr>
          <p:cNvPr id="6" name="Нижний колонтитул 5"/>
          <p:cNvSpPr>
            <a:spLocks noGrp="1"/>
          </p:cNvSpPr>
          <p:nvPr>
            <p:ph type="ftr" sz="quarter" idx="11"/>
          </p:nvPr>
        </p:nvSpPr>
        <p:spPr>
          <a:xfrm>
            <a:off x="3429000" y="6551613"/>
            <a:ext cx="2286000" cy="320675"/>
          </a:xfrm>
          <a:prstGeom prst="rect">
            <a:avLst/>
          </a:prstGeom>
        </p:spPr>
        <p:txBody>
          <a:bodyPr/>
          <a:lstStyle>
            <a:lvl1pPr>
              <a:defRPr/>
            </a:lvl1pPr>
          </a:lstStyle>
          <a:p>
            <a:r>
              <a:rPr lang="en-US"/>
              <a:t>www.themegallery.com</a:t>
            </a:r>
          </a:p>
        </p:txBody>
      </p:sp>
      <p:sp>
        <p:nvSpPr>
          <p:cNvPr id="7" name="Номер слайда 6"/>
          <p:cNvSpPr>
            <a:spLocks noGrp="1"/>
          </p:cNvSpPr>
          <p:nvPr>
            <p:ph type="sldNum" sz="quarter" idx="12"/>
          </p:nvPr>
        </p:nvSpPr>
        <p:spPr>
          <a:xfrm>
            <a:off x="7924800" y="6491288"/>
            <a:ext cx="838200" cy="320675"/>
          </a:xfrm>
          <a:prstGeom prst="rect">
            <a:avLst/>
          </a:prstGeom>
        </p:spPr>
        <p:txBody>
          <a:bodyPr/>
          <a:lstStyle>
            <a:lvl1pPr>
              <a:defRPr/>
            </a:lvl1pPr>
          </a:lstStyle>
          <a:p>
            <a:fld id="{0FEFA204-35D8-4A15-A4A7-491AD4538837}"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83" name="Freeform 59"/>
          <p:cNvSpPr>
            <a:spLocks/>
          </p:cNvSpPr>
          <p:nvPr/>
        </p:nvSpPr>
        <p:spPr bwMode="invGray">
          <a:xfrm>
            <a:off x="-14288" y="6457950"/>
            <a:ext cx="9158288" cy="414338"/>
          </a:xfrm>
          <a:custGeom>
            <a:avLst/>
            <a:gdLst/>
            <a:ahLst/>
            <a:cxnLst>
              <a:cxn ang="0">
                <a:pos x="9" y="301"/>
              </a:cxn>
              <a:cxn ang="0">
                <a:pos x="2889" y="13"/>
              </a:cxn>
              <a:cxn ang="0">
                <a:pos x="5769" y="301"/>
              </a:cxn>
              <a:cxn ang="0">
                <a:pos x="9" y="301"/>
              </a:cxn>
            </a:cxnLst>
            <a:rect l="0" t="0" r="r" b="b"/>
            <a:pathLst>
              <a:path w="5769" h="301">
                <a:moveTo>
                  <a:pt x="9" y="301"/>
                </a:moveTo>
                <a:cubicBezTo>
                  <a:pt x="0" y="278"/>
                  <a:pt x="1590" y="0"/>
                  <a:pt x="2889" y="13"/>
                </a:cubicBezTo>
                <a:cubicBezTo>
                  <a:pt x="3849" y="13"/>
                  <a:pt x="5742" y="214"/>
                  <a:pt x="5769" y="301"/>
                </a:cubicBezTo>
                <a:lnTo>
                  <a:pt x="9" y="301"/>
                </a:lnTo>
                <a:close/>
              </a:path>
            </a:pathLst>
          </a:custGeom>
          <a:solidFill>
            <a:schemeClr val="bg1"/>
          </a:solidFill>
          <a:ln w="9525">
            <a:noFill/>
            <a:round/>
            <a:headEnd/>
            <a:tailEnd/>
          </a:ln>
          <a:effectLst/>
        </p:spPr>
        <p:txBody>
          <a:bodyPr/>
          <a:lstStyle/>
          <a:p>
            <a:endParaRPr lang="ru-RU"/>
          </a:p>
        </p:txBody>
      </p:sp>
      <p:sp>
        <p:nvSpPr>
          <p:cNvPr id="1084" name="Freeform 60"/>
          <p:cNvSpPr>
            <a:spLocks/>
          </p:cNvSpPr>
          <p:nvPr/>
        </p:nvSpPr>
        <p:spPr bwMode="invGray">
          <a:xfrm>
            <a:off x="0" y="0"/>
            <a:ext cx="9144000" cy="457200"/>
          </a:xfrm>
          <a:custGeom>
            <a:avLst/>
            <a:gdLst/>
            <a:ahLst/>
            <a:cxnLst>
              <a:cxn ang="0">
                <a:pos x="0" y="0"/>
              </a:cxn>
              <a:cxn ang="0">
                <a:pos x="2871" y="293"/>
              </a:cxn>
              <a:cxn ang="0">
                <a:pos x="5760" y="0"/>
              </a:cxn>
              <a:cxn ang="0">
                <a:pos x="0" y="0"/>
              </a:cxn>
            </a:cxnLst>
            <a:rect l="0" t="0" r="r" b="b"/>
            <a:pathLst>
              <a:path w="5760" h="293">
                <a:moveTo>
                  <a:pt x="0" y="0"/>
                </a:moveTo>
                <a:cubicBezTo>
                  <a:pt x="27" y="46"/>
                  <a:pt x="1527" y="293"/>
                  <a:pt x="2871" y="293"/>
                </a:cubicBezTo>
                <a:cubicBezTo>
                  <a:pt x="4215" y="293"/>
                  <a:pt x="5714" y="64"/>
                  <a:pt x="5760" y="0"/>
                </a:cubicBezTo>
                <a:lnTo>
                  <a:pt x="0" y="0"/>
                </a:lnTo>
                <a:close/>
              </a:path>
            </a:pathLst>
          </a:custGeom>
          <a:solidFill>
            <a:schemeClr val="bg1"/>
          </a:solidFill>
          <a:ln w="9525">
            <a:noFill/>
            <a:round/>
            <a:headEnd/>
            <a:tailEnd/>
          </a:ln>
          <a:effectLst/>
        </p:spPr>
        <p:txBody>
          <a:bodyPr/>
          <a:lstStyle/>
          <a:p>
            <a:endParaRPr lang="ru-RU"/>
          </a:p>
        </p:txBody>
      </p:sp>
      <p:sp>
        <p:nvSpPr>
          <p:cNvPr id="1027" name="Rectangle 3"/>
          <p:cNvSpPr>
            <a:spLocks noGrp="1" noChangeArrowheads="1"/>
          </p:cNvSpPr>
          <p:nvPr>
            <p:ph type="body" idx="1"/>
          </p:nvPr>
        </p:nvSpPr>
        <p:spPr bwMode="auto">
          <a:xfrm>
            <a:off x="457200" y="1447800"/>
            <a:ext cx="8229600" cy="4876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1026" name="Rectangle 2"/>
          <p:cNvSpPr>
            <a:spLocks noGrp="1" noChangeArrowheads="1"/>
          </p:cNvSpPr>
          <p:nvPr>
            <p:ph type="title"/>
          </p:nvPr>
        </p:nvSpPr>
        <p:spPr bwMode="gray">
          <a:xfrm>
            <a:off x="0" y="566738"/>
            <a:ext cx="7543800" cy="48736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ru-RU"/>
              <a:t>Образец заголовка</a:t>
            </a:r>
            <a:endParaRPr lang="en-US"/>
          </a:p>
        </p:txBody>
      </p:sp>
      <p:pic>
        <p:nvPicPr>
          <p:cNvPr id="1089" name="Picture 65" descr="7a"/>
          <p:cNvPicPr>
            <a:picLocks noChangeAspect="1" noChangeArrowheads="1"/>
          </p:cNvPicPr>
          <p:nvPr/>
        </p:nvPicPr>
        <p:blipFill>
          <a:blip r:embed="rId15"/>
          <a:srcRect/>
          <a:stretch>
            <a:fillRect/>
          </a:stretch>
        </p:blipFill>
        <p:spPr bwMode="auto">
          <a:xfrm>
            <a:off x="7572375" y="693738"/>
            <a:ext cx="1104900" cy="568325"/>
          </a:xfrm>
          <a:prstGeom prst="rect">
            <a:avLst/>
          </a:prstGeom>
          <a:noFill/>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dt="0"/>
  <p:txStyles>
    <p:titleStyle>
      <a:lvl1pPr algn="r" rtl="0" eaLnBrk="1" fontAlgn="base" hangingPunct="1">
        <a:spcBef>
          <a:spcPct val="0"/>
        </a:spcBef>
        <a:spcAft>
          <a:spcPct val="0"/>
        </a:spcAft>
        <a:defRPr sz="3600" b="1">
          <a:solidFill>
            <a:schemeClr val="tx1"/>
          </a:solidFill>
          <a:latin typeface="+mj-lt"/>
          <a:ea typeface="+mj-ea"/>
          <a:cs typeface="+mj-cs"/>
        </a:defRPr>
      </a:lvl1pPr>
      <a:lvl2pPr algn="r" rtl="0" eaLnBrk="1" fontAlgn="base" hangingPunct="1">
        <a:spcBef>
          <a:spcPct val="0"/>
        </a:spcBef>
        <a:spcAft>
          <a:spcPct val="0"/>
        </a:spcAft>
        <a:defRPr sz="3600" b="1">
          <a:solidFill>
            <a:schemeClr val="tx1"/>
          </a:solidFill>
          <a:latin typeface="Arial" charset="0"/>
        </a:defRPr>
      </a:lvl2pPr>
      <a:lvl3pPr algn="r" rtl="0" eaLnBrk="1" fontAlgn="base" hangingPunct="1">
        <a:spcBef>
          <a:spcPct val="0"/>
        </a:spcBef>
        <a:spcAft>
          <a:spcPct val="0"/>
        </a:spcAft>
        <a:defRPr sz="3600" b="1">
          <a:solidFill>
            <a:schemeClr val="tx1"/>
          </a:solidFill>
          <a:latin typeface="Arial" charset="0"/>
        </a:defRPr>
      </a:lvl3pPr>
      <a:lvl4pPr algn="r" rtl="0" eaLnBrk="1" fontAlgn="base" hangingPunct="1">
        <a:spcBef>
          <a:spcPct val="0"/>
        </a:spcBef>
        <a:spcAft>
          <a:spcPct val="0"/>
        </a:spcAft>
        <a:defRPr sz="3600" b="1">
          <a:solidFill>
            <a:schemeClr val="tx1"/>
          </a:solidFill>
          <a:latin typeface="Arial" charset="0"/>
        </a:defRPr>
      </a:lvl4pPr>
      <a:lvl5pPr algn="r" rtl="0" eaLnBrk="1" fontAlgn="base" hangingPunct="1">
        <a:spcBef>
          <a:spcPct val="0"/>
        </a:spcBef>
        <a:spcAft>
          <a:spcPct val="0"/>
        </a:spcAft>
        <a:defRPr sz="3600" b="1">
          <a:solidFill>
            <a:schemeClr val="tx1"/>
          </a:solidFill>
          <a:latin typeface="Arial" charset="0"/>
        </a:defRPr>
      </a:lvl5pPr>
      <a:lvl6pPr marL="457200" algn="r" rtl="0" eaLnBrk="1" fontAlgn="base" hangingPunct="1">
        <a:spcBef>
          <a:spcPct val="0"/>
        </a:spcBef>
        <a:spcAft>
          <a:spcPct val="0"/>
        </a:spcAft>
        <a:defRPr sz="3600" b="1">
          <a:solidFill>
            <a:schemeClr val="tx1"/>
          </a:solidFill>
          <a:latin typeface="Arial" charset="0"/>
        </a:defRPr>
      </a:lvl6pPr>
      <a:lvl7pPr marL="914400" algn="r" rtl="0" eaLnBrk="1" fontAlgn="base" hangingPunct="1">
        <a:spcBef>
          <a:spcPct val="0"/>
        </a:spcBef>
        <a:spcAft>
          <a:spcPct val="0"/>
        </a:spcAft>
        <a:defRPr sz="3600" b="1">
          <a:solidFill>
            <a:schemeClr val="tx1"/>
          </a:solidFill>
          <a:latin typeface="Arial" charset="0"/>
        </a:defRPr>
      </a:lvl7pPr>
      <a:lvl8pPr marL="1371600" algn="r" rtl="0" eaLnBrk="1" fontAlgn="base" hangingPunct="1">
        <a:spcBef>
          <a:spcPct val="0"/>
        </a:spcBef>
        <a:spcAft>
          <a:spcPct val="0"/>
        </a:spcAft>
        <a:defRPr sz="3600" b="1">
          <a:solidFill>
            <a:schemeClr val="tx1"/>
          </a:solidFill>
          <a:latin typeface="Arial" charset="0"/>
        </a:defRPr>
      </a:lvl8pPr>
      <a:lvl9pPr marL="1828800" algn="r" rtl="0" eaLnBrk="1" fontAlgn="base" hangingPunct="1">
        <a:spcBef>
          <a:spcPct val="0"/>
        </a:spcBef>
        <a:spcAft>
          <a:spcPct val="0"/>
        </a:spcAft>
        <a:defRPr sz="3600" b="1">
          <a:solidFill>
            <a:schemeClr val="tx1"/>
          </a:solidFill>
          <a:latin typeface="Arial" charset="0"/>
        </a:defRPr>
      </a:lvl9pPr>
    </p:titleStyle>
    <p:bodyStyle>
      <a:lvl1pPr marL="342900" indent="-342900" algn="l" rtl="0" eaLnBrk="1" fontAlgn="base" hangingPunct="1">
        <a:spcBef>
          <a:spcPct val="20000"/>
        </a:spcBef>
        <a:spcAft>
          <a:spcPct val="0"/>
        </a:spcAft>
        <a:buClr>
          <a:schemeClr val="tx2"/>
        </a:buClr>
        <a:buFont typeface="Wingdings" pitchFamily="2" charset="2"/>
        <a:buChar char="v"/>
        <a:defRPr sz="3200">
          <a:solidFill>
            <a:schemeClr val="tx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itchFamily="2" charset="2"/>
        <a:buChar char="§"/>
        <a:defRPr sz="2800">
          <a:solidFill>
            <a:schemeClr val="tx1"/>
          </a:solidFill>
          <a:latin typeface="+mn-lt"/>
        </a:defRPr>
      </a:lvl2pPr>
      <a:lvl3pPr marL="1143000" indent="-228600" algn="l" rtl="0" eaLnBrk="1" fontAlgn="base" hangingPunct="1">
        <a:spcBef>
          <a:spcPct val="20000"/>
        </a:spcBef>
        <a:spcAft>
          <a:spcPct val="0"/>
        </a:spcAft>
        <a:buClr>
          <a:schemeClr val="tx1"/>
        </a:buClr>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openxmlformats.org/officeDocument/2006/relationships/video" Target="NULL" TargetMode="External"/><Relationship Id="rId2" Type="http://schemas.microsoft.com/office/2007/relationships/media" Target="../media/media1.mp4"/></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1" Type="http://schemas.openxmlformats.org/officeDocument/2006/relationships/video" Target="NULL" TargetMode="External"/><Relationship Id="rId2" Type="http://schemas.microsoft.com/office/2007/relationships/media" Target="../media/media2.mp4"/></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 Id="rId3" Type="http://schemas.openxmlformats.org/officeDocument/2006/relationships/image" Target="../media/image11.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eople.seas.harvard.edu/~vnm/pdf/Meng-Science-2010-postprint.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67544" y="836712"/>
            <a:ext cx="7990656" cy="5760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724128" y="2351724"/>
            <a:ext cx="2734072" cy="2851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5646828" y="1628800"/>
            <a:ext cx="2811372" cy="57606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0" name="Rectangle 2"/>
          <p:cNvSpPr>
            <a:spLocks noGrp="1" noChangeArrowheads="1"/>
          </p:cNvSpPr>
          <p:nvPr>
            <p:ph type="ctrTitle"/>
          </p:nvPr>
        </p:nvSpPr>
        <p:spPr>
          <a:xfrm>
            <a:off x="304800" y="764704"/>
            <a:ext cx="8153400" cy="1440160"/>
          </a:xfrm>
        </p:spPr>
        <p:txBody>
          <a:bodyPr/>
          <a:lstStyle/>
          <a:p>
            <a:r>
              <a:rPr lang="en-US" dirty="0"/>
              <a:t>Mathematical Models of Self-Assembly</a:t>
            </a:r>
            <a:endParaRPr lang="en-US" b="1" dirty="0"/>
          </a:p>
        </p:txBody>
      </p:sp>
      <p:sp>
        <p:nvSpPr>
          <p:cNvPr id="2051" name="Rectangle 3"/>
          <p:cNvSpPr>
            <a:spLocks noGrp="1" noChangeArrowheads="1"/>
          </p:cNvSpPr>
          <p:nvPr>
            <p:ph type="subTitle" idx="4294967295"/>
          </p:nvPr>
        </p:nvSpPr>
        <p:spPr bwMode="gray">
          <a:xfrm>
            <a:off x="2743200" y="2348880"/>
            <a:ext cx="5638800" cy="381000"/>
          </a:xfrm>
        </p:spPr>
        <p:txBody>
          <a:bodyPr/>
          <a:lstStyle/>
          <a:p>
            <a:pPr>
              <a:lnSpc>
                <a:spcPct val="90000"/>
              </a:lnSpc>
            </a:pPr>
            <a:r>
              <a:rPr lang="en-US" sz="1400" dirty="0"/>
              <a:t>Bobby Lindsey &amp; Richard Harvel</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544" y="1628800"/>
            <a:ext cx="4572000" cy="456247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WordArt 3"/>
          <p:cNvSpPr>
            <a:spLocks noChangeArrowheads="1" noChangeShapeType="1" noTextEdit="1"/>
          </p:cNvSpPr>
          <p:nvPr/>
        </p:nvSpPr>
        <p:spPr bwMode="gray">
          <a:xfrm>
            <a:off x="3838575" y="1400175"/>
            <a:ext cx="4495800" cy="533400"/>
          </a:xfrm>
          <a:prstGeom prst="rect">
            <a:avLst/>
          </a:prstGeom>
        </p:spPr>
        <p:txBody>
          <a:bodyPr wrap="none" fromWordArt="1">
            <a:prstTxWarp prst="textDeflate">
              <a:avLst>
                <a:gd name="adj" fmla="val 0"/>
              </a:avLst>
            </a:prstTxWarp>
          </a:bodyPr>
          <a:lstStyle/>
          <a:p>
            <a:pPr algn="ctr"/>
            <a:r>
              <a:rPr lang="en-US" sz="5400" b="1" kern="10">
                <a:ln w="28575">
                  <a:solidFill>
                    <a:schemeClr val="bg1"/>
                  </a:solidFill>
                  <a:round/>
                  <a:headEnd/>
                  <a:tailEnd/>
                </a:ln>
                <a:gradFill rotWithShape="1">
                  <a:gsLst>
                    <a:gs pos="0">
                      <a:schemeClr val="accent1"/>
                    </a:gs>
                    <a:gs pos="100000">
                      <a:schemeClr val="accent1">
                        <a:gamma/>
                        <a:tint val="42353"/>
                        <a:invGamma/>
                      </a:schemeClr>
                    </a:gs>
                  </a:gsLst>
                  <a:lin ang="5400000" scaled="1"/>
                </a:gradFill>
                <a:latin typeface="Verdana"/>
              </a:rPr>
              <a:t>Thank You !</a:t>
            </a:r>
            <a:endParaRPr lang="ru-RU" sz="5400" b="1" kern="10">
              <a:ln w="28575">
                <a:solidFill>
                  <a:schemeClr val="bg1"/>
                </a:solidFill>
                <a:round/>
                <a:headEnd/>
                <a:tailEnd/>
              </a:ln>
              <a:gradFill rotWithShape="1">
                <a:gsLst>
                  <a:gs pos="0">
                    <a:schemeClr val="accent1"/>
                  </a:gs>
                  <a:gs pos="100000">
                    <a:schemeClr val="accent1">
                      <a:gamma/>
                      <a:tint val="42353"/>
                      <a:invGamma/>
                    </a:schemeClr>
                  </a:gs>
                </a:gsLst>
                <a:lin ang="5400000" scaled="1"/>
              </a:gradFill>
              <a:latin typeface="Verdan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19287" y="692696"/>
            <a:ext cx="7543800" cy="487362"/>
          </a:xfrm>
        </p:spPr>
        <p:txBody>
          <a:bodyPr/>
          <a:lstStyle/>
          <a:p>
            <a:pPr algn="ctr"/>
            <a:r>
              <a:rPr lang="en-US" sz="4000" dirty="0"/>
              <a:t>Importance</a:t>
            </a:r>
            <a:endParaRPr lang="en-US" sz="2400" dirty="0">
              <a:solidFill>
                <a:schemeClr val="accent1"/>
              </a:solidFill>
            </a:endParaRPr>
          </a:p>
        </p:txBody>
      </p:sp>
      <p:grpSp>
        <p:nvGrpSpPr>
          <p:cNvPr id="40963" name="Group 3"/>
          <p:cNvGrpSpPr>
            <a:grpSpLocks/>
          </p:cNvGrpSpPr>
          <p:nvPr/>
        </p:nvGrpSpPr>
        <p:grpSpPr bwMode="auto">
          <a:xfrm>
            <a:off x="53412" y="188640"/>
            <a:ext cx="762000" cy="665162"/>
            <a:chOff x="1110" y="2656"/>
            <a:chExt cx="1549" cy="1351"/>
          </a:xfrm>
        </p:grpSpPr>
        <p:sp>
          <p:nvSpPr>
            <p:cNvPr id="40964"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a:effectLst/>
          </p:spPr>
          <p:txBody>
            <a:bodyPr wrap="none" anchor="ctr"/>
            <a:lstStyle/>
            <a:p>
              <a:endParaRPr lang="ru-RU"/>
            </a:p>
          </p:txBody>
        </p:sp>
        <p:sp>
          <p:nvSpPr>
            <p:cNvPr id="40965"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p:spPr>
          <p:txBody>
            <a:bodyPr wrap="none" anchor="ctr"/>
            <a:lstStyle/>
            <a:p>
              <a:endParaRPr lang="ru-RU"/>
            </a:p>
          </p:txBody>
        </p:sp>
        <p:sp>
          <p:nvSpPr>
            <p:cNvPr id="40966"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endParaRPr lang="ru-RU"/>
            </a:p>
          </p:txBody>
        </p:sp>
      </p:grpSp>
      <p:sp>
        <p:nvSpPr>
          <p:cNvPr id="6" name="TextBox 5"/>
          <p:cNvSpPr txBox="1"/>
          <p:nvPr/>
        </p:nvSpPr>
        <p:spPr>
          <a:xfrm>
            <a:off x="815412" y="1844824"/>
            <a:ext cx="3684580" cy="2862322"/>
          </a:xfrm>
          <a:prstGeom prst="rect">
            <a:avLst/>
          </a:prstGeom>
          <a:noFill/>
        </p:spPr>
        <p:txBody>
          <a:bodyPr wrap="square" rtlCol="0">
            <a:spAutoFit/>
          </a:bodyPr>
          <a:lstStyle/>
          <a:p>
            <a:r>
              <a:rPr lang="en-US" dirty="0"/>
              <a:t>This field of study is vital to future growth in such fields as </a:t>
            </a:r>
          </a:p>
          <a:p>
            <a:endParaRPr lang="en-US" dirty="0"/>
          </a:p>
          <a:p>
            <a:r>
              <a:rPr lang="en-US" dirty="0"/>
              <a:t>  - medicine</a:t>
            </a:r>
          </a:p>
          <a:p>
            <a:endParaRPr lang="en-US" dirty="0"/>
          </a:p>
          <a:p>
            <a:r>
              <a:rPr lang="en-US" dirty="0"/>
              <a:t>  - computing</a:t>
            </a:r>
          </a:p>
          <a:p>
            <a:endParaRPr lang="en-US" dirty="0"/>
          </a:p>
          <a:p>
            <a:r>
              <a:rPr lang="en-US" dirty="0"/>
              <a:t>  - robotics</a:t>
            </a:r>
          </a:p>
          <a:p>
            <a:endParaRPr lang="en-US" dirty="0"/>
          </a:p>
          <a:p>
            <a:r>
              <a:rPr lang="en-US" dirty="0"/>
              <a:t>  - and many more</a:t>
            </a:r>
          </a:p>
        </p:txBody>
      </p:sp>
      <p:sp>
        <p:nvSpPr>
          <p:cNvPr id="7" name="Oval 6"/>
          <p:cNvSpPr/>
          <p:nvPr/>
        </p:nvSpPr>
        <p:spPr>
          <a:xfrm>
            <a:off x="2123728" y="3356992"/>
            <a:ext cx="1296144" cy="129614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rogrammable self-assembly in a thousand-robot swarm">
            <a:hlinkClick r:id="" action="ppaction://media"/>
          </p:cNvPr>
          <p:cNvPicPr>
            <a:picLocks noChangeAspect="1"/>
          </p:cNvPicPr>
          <p:nvPr>
            <a:videoFile r:link="rId1"/>
            <p:extLst>
              <p:ext uri="{DAA4B4D4-6D71-4841-9C94-3DE7FCFB9230}">
                <p14:media xmlns:p14="http://schemas.microsoft.com/office/powerpoint/2010/main" r:embed="rId2">
                  <p14:trim st="5279" end="105825.2111"/>
                </p14:media>
              </p:ext>
            </p:extLst>
          </p:nvPr>
        </p:nvPicPr>
        <p:blipFill>
          <a:blip r:embed="rId4"/>
          <a:stretch>
            <a:fillRect/>
          </a:stretch>
        </p:blipFill>
        <p:spPr>
          <a:xfrm>
            <a:off x="3419872" y="2784920"/>
            <a:ext cx="5176575" cy="2911824"/>
          </a:xfrm>
          <a:prstGeom prst="rect">
            <a:avLst/>
          </a:prstGeom>
        </p:spPr>
      </p:pic>
      <p:grpSp>
        <p:nvGrpSpPr>
          <p:cNvPr id="14" name="Group 7"/>
          <p:cNvGrpSpPr>
            <a:grpSpLocks/>
          </p:cNvGrpSpPr>
          <p:nvPr/>
        </p:nvGrpSpPr>
        <p:grpSpPr bwMode="auto">
          <a:xfrm>
            <a:off x="54481" y="182069"/>
            <a:ext cx="762000" cy="665162"/>
            <a:chOff x="3174" y="2656"/>
            <a:chExt cx="1549" cy="1351"/>
          </a:xfrm>
        </p:grpSpPr>
        <p:sp>
          <p:nvSpPr>
            <p:cNvPr id="15"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a:effectLst/>
          </p:spPr>
          <p:txBody>
            <a:bodyPr wrap="none" anchor="ctr"/>
            <a:lstStyle/>
            <a:p>
              <a:endParaRPr lang="ru-RU"/>
            </a:p>
          </p:txBody>
        </p:sp>
        <p:sp>
          <p:nvSpPr>
            <p:cNvPr id="16"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p:spPr>
          <p:txBody>
            <a:bodyPr wrap="none" anchor="ctr"/>
            <a:lstStyle/>
            <a:p>
              <a:endParaRPr lang="ru-RU"/>
            </a:p>
          </p:txBody>
        </p:sp>
        <p:sp>
          <p:nvSpPr>
            <p:cNvPr id="17" name="AutoShape 10"/>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endParaRPr lang="ru-RU"/>
            </a:p>
          </p:txBody>
        </p:sp>
      </p:grpSp>
      <p:sp>
        <p:nvSpPr>
          <p:cNvPr id="4" name="Rectangle 3"/>
          <p:cNvSpPr/>
          <p:nvPr/>
        </p:nvSpPr>
        <p:spPr>
          <a:xfrm>
            <a:off x="3336702" y="5647242"/>
            <a:ext cx="5221544" cy="230832"/>
          </a:xfrm>
          <a:prstGeom prst="rect">
            <a:avLst/>
          </a:prstGeom>
        </p:spPr>
        <p:txBody>
          <a:bodyPr wrap="square">
            <a:spAutoFit/>
          </a:bodyPr>
          <a:lstStyle/>
          <a:p>
            <a:r>
              <a:rPr lang="en-US" sz="900" dirty="0"/>
              <a:t>https://www.youtube.com/watch?v=xK54Bu9HFRw&amp;list=PL53nfRA55GqenlHvuuBrzliiOFQ9mjA4d</a:t>
            </a:r>
          </a:p>
        </p:txBody>
      </p:sp>
      <p:sp>
        <p:nvSpPr>
          <p:cNvPr id="20" name="TextBox 19"/>
          <p:cNvSpPr txBox="1"/>
          <p:nvPr/>
        </p:nvSpPr>
        <p:spPr>
          <a:xfrm>
            <a:off x="5652120" y="5743352"/>
            <a:ext cx="3013174" cy="923330"/>
          </a:xfrm>
          <a:prstGeom prst="rect">
            <a:avLst/>
          </a:prstGeom>
          <a:noFill/>
        </p:spPr>
        <p:txBody>
          <a:bodyPr wrap="square" rtlCol="0">
            <a:spAutoFit/>
          </a:bodyPr>
          <a:lstStyle/>
          <a:p>
            <a:pPr algn="r"/>
            <a:r>
              <a:rPr lang="en-US" dirty="0"/>
              <a:t>From the Harvard School of Engineering and Sciences</a:t>
            </a:r>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1179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19287" y="692696"/>
            <a:ext cx="7543800" cy="487362"/>
          </a:xfrm>
        </p:spPr>
        <p:txBody>
          <a:bodyPr/>
          <a:lstStyle/>
          <a:p>
            <a:pPr algn="ctr"/>
            <a:r>
              <a:rPr lang="en-US" sz="4000" dirty="0"/>
              <a:t>How It Works</a:t>
            </a:r>
            <a:endParaRPr lang="en-US" sz="2400" dirty="0">
              <a:solidFill>
                <a:schemeClr val="accent1"/>
              </a:solidFill>
            </a:endParaRPr>
          </a:p>
        </p:txBody>
      </p:sp>
      <p:grpSp>
        <p:nvGrpSpPr>
          <p:cNvPr id="40963" name="Group 3"/>
          <p:cNvGrpSpPr>
            <a:grpSpLocks/>
          </p:cNvGrpSpPr>
          <p:nvPr/>
        </p:nvGrpSpPr>
        <p:grpSpPr bwMode="auto">
          <a:xfrm>
            <a:off x="53412" y="188640"/>
            <a:ext cx="762000" cy="665162"/>
            <a:chOff x="1110" y="2656"/>
            <a:chExt cx="1549" cy="1351"/>
          </a:xfrm>
        </p:grpSpPr>
        <p:sp>
          <p:nvSpPr>
            <p:cNvPr id="40964"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a:effectLst/>
          </p:spPr>
          <p:txBody>
            <a:bodyPr wrap="none" anchor="ctr"/>
            <a:lstStyle/>
            <a:p>
              <a:endParaRPr lang="ru-RU"/>
            </a:p>
          </p:txBody>
        </p:sp>
        <p:sp>
          <p:nvSpPr>
            <p:cNvPr id="40965"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p:spPr>
          <p:txBody>
            <a:bodyPr wrap="none" anchor="ctr"/>
            <a:lstStyle/>
            <a:p>
              <a:endParaRPr lang="ru-RU"/>
            </a:p>
          </p:txBody>
        </p:sp>
        <p:sp>
          <p:nvSpPr>
            <p:cNvPr id="40966"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endParaRPr lang="ru-RU"/>
            </a:p>
          </p:txBody>
        </p:sp>
      </p:grpSp>
      <p:sp>
        <p:nvSpPr>
          <p:cNvPr id="6" name="TextBox 5"/>
          <p:cNvSpPr txBox="1"/>
          <p:nvPr/>
        </p:nvSpPr>
        <p:spPr>
          <a:xfrm>
            <a:off x="815412" y="1844824"/>
            <a:ext cx="3684580" cy="3970318"/>
          </a:xfrm>
          <a:prstGeom prst="rect">
            <a:avLst/>
          </a:prstGeom>
          <a:noFill/>
        </p:spPr>
        <p:txBody>
          <a:bodyPr wrap="square" rtlCol="0">
            <a:spAutoFit/>
          </a:bodyPr>
          <a:lstStyle/>
          <a:p>
            <a:r>
              <a:rPr lang="en-US" dirty="0"/>
              <a:t>Particles begin at an initial position within the space, which may be designed or natural.</a:t>
            </a:r>
          </a:p>
          <a:p>
            <a:endParaRPr lang="en-US" dirty="0"/>
          </a:p>
          <a:p>
            <a:endParaRPr lang="en-US" dirty="0"/>
          </a:p>
          <a:p>
            <a:r>
              <a:rPr lang="en-US" dirty="0"/>
              <a:t>Particles receive energy from a stimulus</a:t>
            </a:r>
          </a:p>
          <a:p>
            <a:endParaRPr lang="en-US" dirty="0"/>
          </a:p>
          <a:p>
            <a:r>
              <a:rPr lang="en-US" dirty="0"/>
              <a:t>	- magnetic</a:t>
            </a:r>
          </a:p>
          <a:p>
            <a:r>
              <a:rPr lang="en-US" dirty="0"/>
              <a:t>	- surface tension</a:t>
            </a:r>
          </a:p>
          <a:p>
            <a:r>
              <a:rPr lang="en-US" dirty="0"/>
              <a:t>	- temperature change</a:t>
            </a:r>
          </a:p>
          <a:p>
            <a:endParaRPr lang="en-US" dirty="0"/>
          </a:p>
          <a:p>
            <a:r>
              <a:rPr lang="en-US" dirty="0"/>
              <a:t>Particles begin to arrange themselves into larger clusters.</a:t>
            </a:r>
          </a:p>
        </p:txBody>
      </p:sp>
      <p:sp>
        <p:nvSpPr>
          <p:cNvPr id="7" name="Oval 6"/>
          <p:cNvSpPr/>
          <p:nvPr/>
        </p:nvSpPr>
        <p:spPr>
          <a:xfrm>
            <a:off x="2123728" y="3356992"/>
            <a:ext cx="1296144" cy="1296144"/>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Self-Assembly of Lithographically Patterned 3D MicroNanostru">
            <a:hlinkClick r:id="" action="ppaction://media"/>
          </p:cNvPr>
          <p:cNvPicPr>
            <a:picLocks noChangeAspect="1"/>
          </p:cNvPicPr>
          <p:nvPr>
            <a:videoFile r:link="rId1"/>
            <p:extLst>
              <p:ext uri="{DAA4B4D4-6D71-4841-9C94-3DE7FCFB9230}">
                <p14:media xmlns:p14="http://schemas.microsoft.com/office/powerpoint/2010/main" r:embed="rId2">
                  <p14:trim st="123942" end="393007.3333"/>
                </p14:media>
              </p:ext>
            </p:extLst>
          </p:nvPr>
        </p:nvPicPr>
        <p:blipFill>
          <a:blip r:embed="rId4"/>
          <a:stretch>
            <a:fillRect/>
          </a:stretch>
        </p:blipFill>
        <p:spPr>
          <a:xfrm>
            <a:off x="5220072" y="2038896"/>
            <a:ext cx="3555270" cy="2370180"/>
          </a:xfrm>
          <a:prstGeom prst="roundRect">
            <a:avLst>
              <a:gd name="adj" fmla="val 5299"/>
            </a:avLst>
          </a:prstGeom>
          <a:ln>
            <a:noFill/>
          </a:ln>
          <a:effectLst/>
          <a:scene3d>
            <a:camera prst="orthographicFront"/>
            <a:lightRig rig="balanced" dir="t"/>
          </a:scene3d>
          <a:sp3d prstMaterial="plastic">
            <a:bevelT/>
            <a:contourClr>
              <a:srgbClr val="FFFFFF"/>
            </a:contourClr>
          </a:sp3d>
        </p:spPr>
      </p:pic>
      <p:sp>
        <p:nvSpPr>
          <p:cNvPr id="23" name="TextBox 22"/>
          <p:cNvSpPr txBox="1"/>
          <p:nvPr/>
        </p:nvSpPr>
        <p:spPr>
          <a:xfrm rot="5400000">
            <a:off x="7370896" y="3393286"/>
            <a:ext cx="3024336" cy="215444"/>
          </a:xfrm>
          <a:prstGeom prst="rect">
            <a:avLst/>
          </a:prstGeom>
          <a:noFill/>
        </p:spPr>
        <p:txBody>
          <a:bodyPr wrap="square" rtlCol="0">
            <a:spAutoFit/>
          </a:bodyPr>
          <a:lstStyle/>
          <a:p>
            <a:r>
              <a:rPr lang="en-US" sz="800" dirty="0"/>
              <a:t>https://www.youtube.com/watch?v=8huH-yB7xdQ</a:t>
            </a:r>
          </a:p>
        </p:txBody>
      </p:sp>
      <p:sp>
        <p:nvSpPr>
          <p:cNvPr id="24" name="TextBox 23"/>
          <p:cNvSpPr txBox="1"/>
          <p:nvPr/>
        </p:nvSpPr>
        <p:spPr>
          <a:xfrm>
            <a:off x="5377527" y="4551511"/>
            <a:ext cx="3240360" cy="923330"/>
          </a:xfrm>
          <a:prstGeom prst="rect">
            <a:avLst/>
          </a:prstGeom>
          <a:noFill/>
        </p:spPr>
        <p:txBody>
          <a:bodyPr wrap="square" rtlCol="0">
            <a:spAutoFit/>
          </a:bodyPr>
          <a:lstStyle/>
          <a:p>
            <a:r>
              <a:rPr lang="en-US" dirty="0"/>
              <a:t>Self Assembling Biomedical Nanoliter Containers</a:t>
            </a:r>
          </a:p>
          <a:p>
            <a:endParaRPr lang="en-US" dirty="0"/>
          </a:p>
        </p:txBody>
      </p:sp>
    </p:spTree>
    <p:extLst>
      <p:ext uri="{BB962C8B-B14F-4D97-AF65-F5344CB8AC3E}">
        <p14:creationId xmlns:p14="http://schemas.microsoft.com/office/powerpoint/2010/main" val="580688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17364"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2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22"/>
                                        </p:tgtEl>
                                      </p:cBhvr>
                                    </p:cmd>
                                  </p:childTnLst>
                                </p:cTn>
                              </p:par>
                            </p:childTnLst>
                          </p:cTn>
                        </p:par>
                      </p:childTnLst>
                    </p:cTn>
                  </p:par>
                </p:childTnLst>
              </p:cTn>
              <p:nextCondLst>
                <p:cond evt="onClick" delay="0">
                  <p:tgtEl>
                    <p:spTgt spid="22"/>
                  </p:tgtEl>
                </p:cond>
              </p:nextCondLst>
            </p:seq>
            <p:video>
              <p:cMediaNode vol="0">
                <p:cTn id="16" fill="hold" display="0">
                  <p:stCondLst>
                    <p:cond delay="indefinite"/>
                  </p:stCondLst>
                </p:cTn>
                <p:tgtEl>
                  <p:spTgt spid="22"/>
                </p:tgtEl>
              </p:cMediaNode>
            </p:video>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815412" y="1844824"/>
            <a:ext cx="7501004" cy="369332"/>
          </a:xfrm>
          <a:prstGeom prst="rect">
            <a:avLst/>
          </a:prstGeom>
          <a:noFill/>
        </p:spPr>
        <p:txBody>
          <a:bodyPr wrap="square" rtlCol="0">
            <a:spAutoFit/>
          </a:bodyPr>
          <a:lstStyle/>
          <a:p>
            <a:r>
              <a:rPr lang="en-US" dirty="0"/>
              <a:t>Observations for 2, 3, 4, and 5 spheres – no variation</a:t>
            </a:r>
          </a:p>
        </p:txBody>
      </p:sp>
      <p:sp>
        <p:nvSpPr>
          <p:cNvPr id="40962" name="Rectangle 2"/>
          <p:cNvSpPr>
            <a:spLocks noGrp="1" noChangeArrowheads="1"/>
          </p:cNvSpPr>
          <p:nvPr>
            <p:ph type="title"/>
          </p:nvPr>
        </p:nvSpPr>
        <p:spPr>
          <a:xfrm>
            <a:off x="19287" y="692696"/>
            <a:ext cx="7543800" cy="487362"/>
          </a:xfrm>
        </p:spPr>
        <p:txBody>
          <a:bodyPr/>
          <a:lstStyle/>
          <a:p>
            <a:pPr algn="ctr"/>
            <a:r>
              <a:rPr lang="en-US" sz="4000" dirty="0"/>
              <a:t>Our Work</a:t>
            </a:r>
            <a:endParaRPr lang="en-US" sz="2400" dirty="0">
              <a:solidFill>
                <a:schemeClr val="accent1"/>
              </a:solidFill>
            </a:endParaRPr>
          </a:p>
        </p:txBody>
      </p:sp>
      <p:grpSp>
        <p:nvGrpSpPr>
          <p:cNvPr id="9" name="Group 3"/>
          <p:cNvGrpSpPr>
            <a:grpSpLocks/>
          </p:cNvGrpSpPr>
          <p:nvPr/>
        </p:nvGrpSpPr>
        <p:grpSpPr bwMode="auto">
          <a:xfrm>
            <a:off x="53412" y="188640"/>
            <a:ext cx="762000" cy="665162"/>
            <a:chOff x="1110" y="2656"/>
            <a:chExt cx="1549" cy="1351"/>
          </a:xfrm>
        </p:grpSpPr>
        <p:sp>
          <p:nvSpPr>
            <p:cNvPr id="10"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a:effectLst/>
          </p:spPr>
          <p:txBody>
            <a:bodyPr wrap="none" anchor="ctr"/>
            <a:lstStyle/>
            <a:p>
              <a:endParaRPr lang="ru-RU"/>
            </a:p>
          </p:txBody>
        </p:sp>
        <p:sp>
          <p:nvSpPr>
            <p:cNvPr id="11"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p:spPr>
          <p:txBody>
            <a:bodyPr wrap="none" anchor="ctr"/>
            <a:lstStyle/>
            <a:p>
              <a:endParaRPr lang="ru-RU"/>
            </a:p>
          </p:txBody>
        </p:sp>
        <p:sp>
          <p:nvSpPr>
            <p:cNvPr id="12"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endParaRPr lang="ru-RU"/>
            </a:p>
          </p:txBody>
        </p:sp>
      </p:gr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7139" y="2420888"/>
            <a:ext cx="3257550" cy="3295650"/>
          </a:xfrm>
          <a:prstGeom prst="rect">
            <a:avLst/>
          </a:prstGeom>
        </p:spPr>
      </p:pic>
    </p:spTree>
    <p:extLst>
      <p:ext uri="{BB962C8B-B14F-4D97-AF65-F5344CB8AC3E}">
        <p14:creationId xmlns:p14="http://schemas.microsoft.com/office/powerpoint/2010/main" val="13396216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815412" y="1844824"/>
            <a:ext cx="7501004" cy="369332"/>
          </a:xfrm>
          <a:prstGeom prst="rect">
            <a:avLst/>
          </a:prstGeom>
          <a:noFill/>
        </p:spPr>
        <p:txBody>
          <a:bodyPr wrap="square" rtlCol="0">
            <a:spAutoFit/>
          </a:bodyPr>
          <a:lstStyle/>
          <a:p>
            <a:r>
              <a:rPr lang="en-US" dirty="0"/>
              <a:t>Observations of 6 spheres – 2 forms</a:t>
            </a:r>
          </a:p>
        </p:txBody>
      </p:sp>
      <p:sp>
        <p:nvSpPr>
          <p:cNvPr id="40962" name="Rectangle 2"/>
          <p:cNvSpPr>
            <a:spLocks noGrp="1" noChangeArrowheads="1"/>
          </p:cNvSpPr>
          <p:nvPr>
            <p:ph type="title"/>
          </p:nvPr>
        </p:nvSpPr>
        <p:spPr>
          <a:xfrm>
            <a:off x="19287" y="692696"/>
            <a:ext cx="7543800" cy="487362"/>
          </a:xfrm>
        </p:spPr>
        <p:txBody>
          <a:bodyPr/>
          <a:lstStyle/>
          <a:p>
            <a:pPr algn="ctr"/>
            <a:r>
              <a:rPr lang="en-US" sz="4000" dirty="0"/>
              <a:t>Our Work</a:t>
            </a:r>
            <a:endParaRPr lang="en-US" sz="2400" dirty="0">
              <a:solidFill>
                <a:schemeClr val="accent1"/>
              </a:solidFill>
            </a:endParaRPr>
          </a:p>
        </p:txBody>
      </p:sp>
      <p:grpSp>
        <p:nvGrpSpPr>
          <p:cNvPr id="9" name="Group 3"/>
          <p:cNvGrpSpPr>
            <a:grpSpLocks/>
          </p:cNvGrpSpPr>
          <p:nvPr/>
        </p:nvGrpSpPr>
        <p:grpSpPr bwMode="auto">
          <a:xfrm>
            <a:off x="53412" y="188640"/>
            <a:ext cx="762000" cy="665162"/>
            <a:chOff x="1110" y="2656"/>
            <a:chExt cx="1549" cy="1351"/>
          </a:xfrm>
        </p:grpSpPr>
        <p:sp>
          <p:nvSpPr>
            <p:cNvPr id="10"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a:effectLst/>
          </p:spPr>
          <p:txBody>
            <a:bodyPr wrap="none" anchor="ctr"/>
            <a:lstStyle/>
            <a:p>
              <a:endParaRPr lang="ru-RU"/>
            </a:p>
          </p:txBody>
        </p:sp>
        <p:sp>
          <p:nvSpPr>
            <p:cNvPr id="11"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p:spPr>
          <p:txBody>
            <a:bodyPr wrap="none" anchor="ctr"/>
            <a:lstStyle/>
            <a:p>
              <a:endParaRPr lang="ru-RU"/>
            </a:p>
          </p:txBody>
        </p:sp>
        <p:sp>
          <p:nvSpPr>
            <p:cNvPr id="12"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endParaRPr lang="ru-RU"/>
            </a:p>
          </p:txBody>
        </p:sp>
      </p:grpSp>
      <p:pic>
        <p:nvPicPr>
          <p:cNvPr id="2" name="Picture 1"/>
          <p:cNvPicPr>
            <a:picLocks noChangeAspect="1"/>
          </p:cNvPicPr>
          <p:nvPr/>
        </p:nvPicPr>
        <p:blipFill>
          <a:blip r:embed="rId2"/>
          <a:stretch>
            <a:fillRect/>
          </a:stretch>
        </p:blipFill>
        <p:spPr>
          <a:xfrm>
            <a:off x="1763688" y="2420888"/>
            <a:ext cx="5603260" cy="2448271"/>
          </a:xfrm>
          <a:prstGeom prst="rect">
            <a:avLst/>
          </a:prstGeom>
        </p:spPr>
      </p:pic>
    </p:spTree>
    <p:extLst>
      <p:ext uri="{BB962C8B-B14F-4D97-AF65-F5344CB8AC3E}">
        <p14:creationId xmlns:p14="http://schemas.microsoft.com/office/powerpoint/2010/main" val="42261717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660232" y="2492896"/>
            <a:ext cx="2120603" cy="2160240"/>
          </a:xfrm>
          <a:prstGeom prst="rect">
            <a:avLst/>
          </a:prstGeom>
        </p:spPr>
      </p:pic>
      <p:sp>
        <p:nvSpPr>
          <p:cNvPr id="40962" name="Rectangle 2"/>
          <p:cNvSpPr>
            <a:spLocks noGrp="1" noChangeArrowheads="1"/>
          </p:cNvSpPr>
          <p:nvPr>
            <p:ph type="title"/>
          </p:nvPr>
        </p:nvSpPr>
        <p:spPr>
          <a:xfrm>
            <a:off x="19287" y="692696"/>
            <a:ext cx="7543800" cy="487362"/>
          </a:xfrm>
        </p:spPr>
        <p:txBody>
          <a:bodyPr/>
          <a:lstStyle/>
          <a:p>
            <a:pPr algn="ctr"/>
            <a:r>
              <a:rPr lang="en-US" sz="4000" dirty="0"/>
              <a:t>Physical to Virtual</a:t>
            </a:r>
            <a:endParaRPr lang="en-US" sz="2400" dirty="0">
              <a:solidFill>
                <a:schemeClr val="accent1"/>
              </a:solidFill>
            </a:endParaRPr>
          </a:p>
        </p:txBody>
      </p:sp>
      <p:grpSp>
        <p:nvGrpSpPr>
          <p:cNvPr id="9" name="Group 3"/>
          <p:cNvGrpSpPr>
            <a:grpSpLocks/>
          </p:cNvGrpSpPr>
          <p:nvPr/>
        </p:nvGrpSpPr>
        <p:grpSpPr bwMode="auto">
          <a:xfrm>
            <a:off x="53412" y="188640"/>
            <a:ext cx="762000" cy="665162"/>
            <a:chOff x="1110" y="2656"/>
            <a:chExt cx="1549" cy="1351"/>
          </a:xfrm>
        </p:grpSpPr>
        <p:sp>
          <p:nvSpPr>
            <p:cNvPr id="10"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w="9525">
              <a:noFill/>
              <a:miter lim="800000"/>
              <a:headEnd/>
              <a:tailEnd/>
            </a:ln>
            <a:effectLst/>
          </p:spPr>
          <p:txBody>
            <a:bodyPr wrap="none" anchor="ctr"/>
            <a:lstStyle/>
            <a:p>
              <a:endParaRPr lang="ru-RU"/>
            </a:p>
          </p:txBody>
        </p:sp>
        <p:sp>
          <p:nvSpPr>
            <p:cNvPr id="11"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p:spPr>
          <p:txBody>
            <a:bodyPr wrap="none" anchor="ctr"/>
            <a:lstStyle/>
            <a:p>
              <a:endParaRPr lang="ru-RU"/>
            </a:p>
          </p:txBody>
        </p:sp>
        <p:sp>
          <p:nvSpPr>
            <p:cNvPr id="12" name="AutoShape 6"/>
            <p:cNvSpPr>
              <a:spLocks noChangeArrowheads="1"/>
            </p:cNvSpPr>
            <p:nvPr/>
          </p:nvSpPr>
          <p:spPr bwMode="gray">
            <a:xfrm>
              <a:off x="1200" y="2736"/>
              <a:ext cx="1350" cy="1168"/>
            </a:xfrm>
            <a:prstGeom prst="hexagon">
              <a:avLst>
                <a:gd name="adj" fmla="val 28896"/>
                <a:gd name="vf" fmla="val 115470"/>
              </a:avLst>
            </a:prstGeom>
            <a:gradFill rotWithShape="1">
              <a:gsLst>
                <a:gs pos="0">
                  <a:schemeClr val="hlink">
                    <a:gamma/>
                    <a:shade val="46275"/>
                    <a:invGamma/>
                  </a:schemeClr>
                </a:gs>
                <a:gs pos="100000">
                  <a:schemeClr val="hlink"/>
                </a:gs>
              </a:gsLst>
              <a:lin ang="2700000" scaled="1"/>
            </a:gradFill>
            <a:ln w="9525">
              <a:solidFill>
                <a:schemeClr val="tx1"/>
              </a:solidFill>
              <a:miter lim="800000"/>
              <a:headEnd/>
              <a:tailEnd/>
            </a:ln>
            <a:effectLst/>
          </p:spPr>
          <p:txBody>
            <a:bodyPr wrap="none" anchor="ctr"/>
            <a:lstStyle/>
            <a:p>
              <a:endParaRPr lang="ru-RU"/>
            </a:p>
          </p:txBody>
        </p:sp>
      </p:grpSp>
      <p:grpSp>
        <p:nvGrpSpPr>
          <p:cNvPr id="13" name="Group 7"/>
          <p:cNvGrpSpPr>
            <a:grpSpLocks/>
          </p:cNvGrpSpPr>
          <p:nvPr/>
        </p:nvGrpSpPr>
        <p:grpSpPr bwMode="auto">
          <a:xfrm>
            <a:off x="54481" y="182069"/>
            <a:ext cx="762000" cy="665162"/>
            <a:chOff x="3174" y="2656"/>
            <a:chExt cx="1549" cy="1351"/>
          </a:xfrm>
        </p:grpSpPr>
        <p:sp>
          <p:nvSpPr>
            <p:cNvPr id="14"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a:effectLst/>
          </p:spPr>
          <p:txBody>
            <a:bodyPr wrap="none" anchor="ctr"/>
            <a:lstStyle/>
            <a:p>
              <a:endParaRPr lang="ru-RU"/>
            </a:p>
          </p:txBody>
        </p:sp>
        <p:sp>
          <p:nvSpPr>
            <p:cNvPr id="15"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p:spPr>
          <p:txBody>
            <a:bodyPr wrap="none" anchor="ctr"/>
            <a:lstStyle/>
            <a:p>
              <a:endParaRPr lang="ru-RU"/>
            </a:p>
          </p:txBody>
        </p:sp>
        <p:sp>
          <p:nvSpPr>
            <p:cNvPr id="16" name="AutoShape 10"/>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endParaRPr lang="ru-RU"/>
            </a:p>
          </p:txBody>
        </p:sp>
      </p:grpSp>
      <p:sp>
        <p:nvSpPr>
          <p:cNvPr id="18" name="TextBox 17"/>
          <p:cNvSpPr txBox="1"/>
          <p:nvPr/>
        </p:nvSpPr>
        <p:spPr>
          <a:xfrm>
            <a:off x="815412" y="1844824"/>
            <a:ext cx="7501004" cy="3970318"/>
          </a:xfrm>
          <a:prstGeom prst="rect">
            <a:avLst/>
          </a:prstGeom>
          <a:noFill/>
        </p:spPr>
        <p:txBody>
          <a:bodyPr wrap="square" rtlCol="0">
            <a:spAutoFit/>
          </a:bodyPr>
          <a:lstStyle/>
          <a:p>
            <a:r>
              <a:rPr lang="en-US" dirty="0"/>
              <a:t>Observing the setup of Harvard’s experiment, we built computer models to create a similar environment</a:t>
            </a:r>
          </a:p>
          <a:p>
            <a:endParaRPr lang="en-US" dirty="0"/>
          </a:p>
          <a:p>
            <a:endParaRPr lang="en-US" dirty="0"/>
          </a:p>
          <a:p>
            <a:pPr marL="742950" lvl="1" indent="-285750">
              <a:buFont typeface="Wingdings" panose="05000000000000000000" pitchFamily="2" charset="2"/>
              <a:buChar char="v"/>
            </a:pPr>
            <a:r>
              <a:rPr lang="en-US" dirty="0"/>
              <a:t>programmed in C</a:t>
            </a:r>
          </a:p>
          <a:p>
            <a:pPr marL="742950" lvl="1" indent="-285750">
              <a:buFont typeface="Wingdings" panose="05000000000000000000" pitchFamily="2" charset="2"/>
              <a:buChar char="v"/>
            </a:pPr>
            <a:endParaRPr lang="en-US" dirty="0"/>
          </a:p>
          <a:p>
            <a:pPr marL="742950" lvl="1" indent="-285750">
              <a:buFont typeface="Wingdings" panose="05000000000000000000" pitchFamily="2" charset="2"/>
              <a:buChar char="v"/>
            </a:pPr>
            <a:r>
              <a:rPr lang="en-US" dirty="0"/>
              <a:t>simulated spheres in a 3-dimensional space</a:t>
            </a:r>
          </a:p>
          <a:p>
            <a:pPr lvl="1"/>
            <a:endParaRPr lang="en-US" dirty="0"/>
          </a:p>
          <a:p>
            <a:pPr marL="742950" lvl="1" indent="-285750">
              <a:buFont typeface="Wingdings" panose="05000000000000000000" pitchFamily="2" charset="2"/>
              <a:buChar char="v"/>
            </a:pPr>
            <a:r>
              <a:rPr lang="en-US" dirty="0"/>
              <a:t>applied initial conditions</a:t>
            </a:r>
          </a:p>
          <a:p>
            <a:pPr marL="742950" lvl="1" indent="-285750">
              <a:buFont typeface="Wingdings" panose="05000000000000000000" pitchFamily="2" charset="2"/>
              <a:buChar char="v"/>
            </a:pPr>
            <a:endParaRPr lang="en-US" dirty="0"/>
          </a:p>
          <a:p>
            <a:pPr marL="1200150" lvl="2" indent="-285750">
              <a:buFont typeface="Arial" panose="020B0604020202020204" pitchFamily="34" charset="0"/>
              <a:buChar char="•"/>
            </a:pPr>
            <a:r>
              <a:rPr lang="en-US" dirty="0"/>
              <a:t>random starting locations within the space</a:t>
            </a:r>
          </a:p>
          <a:p>
            <a:pPr marL="1200150" lvl="2" indent="-285750">
              <a:buFont typeface="Arial" panose="020B0604020202020204" pitchFamily="34" charset="0"/>
              <a:buChar char="•"/>
            </a:pPr>
            <a:r>
              <a:rPr lang="en-US" dirty="0"/>
              <a:t>small force pulling spheres toward the center of the space</a:t>
            </a:r>
          </a:p>
          <a:p>
            <a:pPr marL="1200150" lvl="2" indent="-285750">
              <a:buFont typeface="Arial" panose="020B0604020202020204" pitchFamily="34" charset="0"/>
              <a:buChar char="•"/>
            </a:pPr>
            <a:endParaRPr lang="en-US" dirty="0"/>
          </a:p>
          <a:p>
            <a:pPr lvl="2"/>
            <a:endParaRPr lang="en-US" dirty="0"/>
          </a:p>
        </p:txBody>
      </p:sp>
    </p:spTree>
    <p:extLst>
      <p:ext uri="{BB962C8B-B14F-4D97-AF65-F5344CB8AC3E}">
        <p14:creationId xmlns:p14="http://schemas.microsoft.com/office/powerpoint/2010/main" val="3183577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19287" y="692696"/>
            <a:ext cx="7543800" cy="487362"/>
          </a:xfrm>
        </p:spPr>
        <p:txBody>
          <a:bodyPr/>
          <a:lstStyle/>
          <a:p>
            <a:pPr algn="ctr"/>
            <a:r>
              <a:rPr lang="en-US" sz="4000" dirty="0" smtClean="0">
                <a:solidFill>
                  <a:schemeClr val="accent1"/>
                </a:solidFill>
              </a:rPr>
              <a:t>Results</a:t>
            </a:r>
            <a:endParaRPr lang="en-US" sz="2400" dirty="0">
              <a:solidFill>
                <a:schemeClr val="accent1"/>
              </a:solidFill>
            </a:endParaRPr>
          </a:p>
        </p:txBody>
      </p:sp>
      <p:grpSp>
        <p:nvGrpSpPr>
          <p:cNvPr id="12" name="Group 7"/>
          <p:cNvGrpSpPr>
            <a:grpSpLocks/>
          </p:cNvGrpSpPr>
          <p:nvPr/>
        </p:nvGrpSpPr>
        <p:grpSpPr bwMode="auto">
          <a:xfrm>
            <a:off x="54481" y="182069"/>
            <a:ext cx="762000" cy="665162"/>
            <a:chOff x="3174" y="2656"/>
            <a:chExt cx="1549" cy="1351"/>
          </a:xfrm>
        </p:grpSpPr>
        <p:sp>
          <p:nvSpPr>
            <p:cNvPr id="13"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a:effectLst/>
          </p:spPr>
          <p:txBody>
            <a:bodyPr wrap="none" anchor="ctr"/>
            <a:lstStyle/>
            <a:p>
              <a:endParaRPr lang="ru-RU"/>
            </a:p>
          </p:txBody>
        </p:sp>
        <p:sp>
          <p:nvSpPr>
            <p:cNvPr id="14"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p:spPr>
          <p:txBody>
            <a:bodyPr wrap="none" anchor="ctr"/>
            <a:lstStyle/>
            <a:p>
              <a:endParaRPr lang="ru-RU"/>
            </a:p>
          </p:txBody>
        </p:sp>
        <p:sp>
          <p:nvSpPr>
            <p:cNvPr id="15" name="AutoShape 10"/>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endParaRPr lang="ru-RU"/>
            </a:p>
          </p:txBody>
        </p:sp>
      </p:grpSp>
      <p:pic>
        <p:nvPicPr>
          <p:cNvPr id="2" name="Picture 1"/>
          <p:cNvPicPr>
            <a:picLocks noChangeAspect="1"/>
          </p:cNvPicPr>
          <p:nvPr/>
        </p:nvPicPr>
        <p:blipFill>
          <a:blip r:embed="rId2"/>
          <a:stretch>
            <a:fillRect/>
          </a:stretch>
        </p:blipFill>
        <p:spPr>
          <a:xfrm>
            <a:off x="-41646" y="2407926"/>
            <a:ext cx="4401776" cy="2705258"/>
          </a:xfrm>
          <a:prstGeom prst="rect">
            <a:avLst/>
          </a:prstGeom>
        </p:spPr>
      </p:pic>
      <p:pic>
        <p:nvPicPr>
          <p:cNvPr id="3" name="Picture 2"/>
          <p:cNvPicPr>
            <a:picLocks noChangeAspect="1"/>
          </p:cNvPicPr>
          <p:nvPr/>
        </p:nvPicPr>
        <p:blipFill>
          <a:blip r:embed="rId3"/>
          <a:stretch>
            <a:fillRect/>
          </a:stretch>
        </p:blipFill>
        <p:spPr>
          <a:xfrm>
            <a:off x="4360130" y="2312236"/>
            <a:ext cx="4676365" cy="2800948"/>
          </a:xfrm>
          <a:prstGeom prst="rect">
            <a:avLst/>
          </a:prstGeom>
        </p:spPr>
      </p:pic>
      <p:sp>
        <p:nvSpPr>
          <p:cNvPr id="5" name="TextBox 4"/>
          <p:cNvSpPr txBox="1"/>
          <p:nvPr/>
        </p:nvSpPr>
        <p:spPr>
          <a:xfrm>
            <a:off x="1115126" y="1679361"/>
            <a:ext cx="2088232" cy="369332"/>
          </a:xfrm>
          <a:prstGeom prst="rect">
            <a:avLst/>
          </a:prstGeom>
          <a:noFill/>
        </p:spPr>
        <p:txBody>
          <a:bodyPr wrap="square" rtlCol="0">
            <a:spAutoFit/>
          </a:bodyPr>
          <a:lstStyle/>
          <a:p>
            <a:r>
              <a:rPr lang="en-US" smtClean="0"/>
              <a:t>100 experiments</a:t>
            </a:r>
            <a:endParaRPr lang="en-US"/>
          </a:p>
        </p:txBody>
      </p:sp>
      <p:sp>
        <p:nvSpPr>
          <p:cNvPr id="16" name="TextBox 15"/>
          <p:cNvSpPr txBox="1"/>
          <p:nvPr/>
        </p:nvSpPr>
        <p:spPr>
          <a:xfrm>
            <a:off x="5654196" y="1654251"/>
            <a:ext cx="2088232" cy="369332"/>
          </a:xfrm>
          <a:prstGeom prst="rect">
            <a:avLst/>
          </a:prstGeom>
          <a:noFill/>
        </p:spPr>
        <p:txBody>
          <a:bodyPr wrap="square" rtlCol="0">
            <a:spAutoFit/>
          </a:bodyPr>
          <a:lstStyle/>
          <a:p>
            <a:r>
              <a:rPr lang="en-US" smtClean="0"/>
              <a:t>2000 experiments</a:t>
            </a:r>
            <a:endParaRPr lang="en-US"/>
          </a:p>
        </p:txBody>
      </p:sp>
      <p:sp>
        <p:nvSpPr>
          <p:cNvPr id="6" name="TextBox 5"/>
          <p:cNvSpPr txBox="1"/>
          <p:nvPr/>
        </p:nvSpPr>
        <p:spPr>
          <a:xfrm>
            <a:off x="2159242" y="5447036"/>
            <a:ext cx="4968552" cy="646331"/>
          </a:xfrm>
          <a:prstGeom prst="rect">
            <a:avLst/>
          </a:prstGeom>
          <a:noFill/>
        </p:spPr>
        <p:txBody>
          <a:bodyPr wrap="square" rtlCol="0">
            <a:spAutoFit/>
          </a:bodyPr>
          <a:lstStyle/>
          <a:p>
            <a:r>
              <a:rPr lang="en-US" dirty="0" smtClean="0"/>
              <a:t>These counts show that </a:t>
            </a:r>
            <a:r>
              <a:rPr lang="en-US" dirty="0" err="1" smtClean="0"/>
              <a:t>polytetrahedrons</a:t>
            </a:r>
            <a:r>
              <a:rPr lang="en-US" dirty="0" smtClean="0"/>
              <a:t> occur ~20x more often than octahedrons.</a:t>
            </a:r>
            <a:endParaRPr lang="en-US" dirty="0"/>
          </a:p>
        </p:txBody>
      </p:sp>
    </p:spTree>
    <p:extLst>
      <p:ext uri="{BB962C8B-B14F-4D97-AF65-F5344CB8AC3E}">
        <p14:creationId xmlns:p14="http://schemas.microsoft.com/office/powerpoint/2010/main" val="116291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19287" y="692696"/>
            <a:ext cx="7543800" cy="487362"/>
          </a:xfrm>
        </p:spPr>
        <p:txBody>
          <a:bodyPr/>
          <a:lstStyle/>
          <a:p>
            <a:pPr algn="ctr"/>
            <a:r>
              <a:rPr lang="en-US" sz="4000" dirty="0">
                <a:solidFill>
                  <a:schemeClr val="accent1"/>
                </a:solidFill>
              </a:rPr>
              <a:t>Parallel Computing</a:t>
            </a:r>
            <a:endParaRPr lang="en-US" sz="2400" dirty="0">
              <a:solidFill>
                <a:schemeClr val="accent1"/>
              </a:solidFill>
            </a:endParaRPr>
          </a:p>
        </p:txBody>
      </p:sp>
      <p:sp>
        <p:nvSpPr>
          <p:cNvPr id="9" name="TextBox 8"/>
          <p:cNvSpPr txBox="1"/>
          <p:nvPr/>
        </p:nvSpPr>
        <p:spPr>
          <a:xfrm>
            <a:off x="815412" y="1844824"/>
            <a:ext cx="7501004" cy="923330"/>
          </a:xfrm>
          <a:prstGeom prst="rect">
            <a:avLst/>
          </a:prstGeom>
          <a:noFill/>
        </p:spPr>
        <p:txBody>
          <a:bodyPr wrap="square" rtlCol="0">
            <a:spAutoFit/>
          </a:bodyPr>
          <a:lstStyle/>
          <a:p>
            <a:r>
              <a:rPr lang="en-US" dirty="0"/>
              <a:t>Taking advantage of parallel computing, we are able to swiftly make millions of calculations. This enables us to generate huge stores of data about the frequency of varying cluster formations.</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2000" y="2996952"/>
            <a:ext cx="3030650" cy="3024336"/>
          </a:xfrm>
          <a:prstGeom prst="rect">
            <a:avLst/>
          </a:prstGeom>
        </p:spPr>
      </p:pic>
      <p:sp>
        <p:nvSpPr>
          <p:cNvPr id="4" name="TextBox 3"/>
          <p:cNvSpPr txBox="1"/>
          <p:nvPr/>
        </p:nvSpPr>
        <p:spPr>
          <a:xfrm>
            <a:off x="815412" y="2996952"/>
            <a:ext cx="3684580" cy="2308324"/>
          </a:xfrm>
          <a:prstGeom prst="rect">
            <a:avLst/>
          </a:prstGeom>
          <a:noFill/>
        </p:spPr>
        <p:txBody>
          <a:bodyPr wrap="square" rtlCol="0">
            <a:spAutoFit/>
          </a:bodyPr>
          <a:lstStyle/>
          <a:p>
            <a:r>
              <a:rPr lang="en-US" dirty="0"/>
              <a:t>Additionally, we are able to generate this data on large numbers of spheres, which would be impossible using traditional methods of working with such small particles utilizing methods requiring natural forces such as evaporation.</a:t>
            </a:r>
          </a:p>
        </p:txBody>
      </p:sp>
      <p:grpSp>
        <p:nvGrpSpPr>
          <p:cNvPr id="12" name="Group 7"/>
          <p:cNvGrpSpPr>
            <a:grpSpLocks/>
          </p:cNvGrpSpPr>
          <p:nvPr/>
        </p:nvGrpSpPr>
        <p:grpSpPr bwMode="auto">
          <a:xfrm>
            <a:off x="54481" y="182069"/>
            <a:ext cx="762000" cy="665162"/>
            <a:chOff x="3174" y="2656"/>
            <a:chExt cx="1549" cy="1351"/>
          </a:xfrm>
        </p:grpSpPr>
        <p:sp>
          <p:nvSpPr>
            <p:cNvPr id="13"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w="9525">
              <a:noFill/>
              <a:miter lim="800000"/>
              <a:headEnd/>
              <a:tailEnd/>
            </a:ln>
            <a:effectLst/>
          </p:spPr>
          <p:txBody>
            <a:bodyPr wrap="none" anchor="ctr"/>
            <a:lstStyle/>
            <a:p>
              <a:endParaRPr lang="ru-RU"/>
            </a:p>
          </p:txBody>
        </p:sp>
        <p:sp>
          <p:nvSpPr>
            <p:cNvPr id="14"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p:spPr>
          <p:txBody>
            <a:bodyPr wrap="none" anchor="ctr"/>
            <a:lstStyle/>
            <a:p>
              <a:endParaRPr lang="ru-RU"/>
            </a:p>
          </p:txBody>
        </p:sp>
        <p:sp>
          <p:nvSpPr>
            <p:cNvPr id="15" name="AutoShape 10"/>
            <p:cNvSpPr>
              <a:spLocks noChangeArrowheads="1"/>
            </p:cNvSpPr>
            <p:nvPr/>
          </p:nvSpPr>
          <p:spPr bwMode="gray">
            <a:xfrm>
              <a:off x="3264" y="2736"/>
              <a:ext cx="1350" cy="1168"/>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p:spPr>
          <p:txBody>
            <a:bodyPr wrap="none" anchor="ctr"/>
            <a:lstStyle/>
            <a:p>
              <a:endParaRPr lang="ru-RU"/>
            </a:p>
          </p:txBody>
        </p:sp>
      </p:grpSp>
    </p:spTree>
    <p:extLst>
      <p:ext uri="{BB962C8B-B14F-4D97-AF65-F5344CB8AC3E}">
        <p14:creationId xmlns:p14="http://schemas.microsoft.com/office/powerpoint/2010/main" val="1277008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19287" y="692696"/>
            <a:ext cx="7543800" cy="487362"/>
          </a:xfrm>
        </p:spPr>
        <p:txBody>
          <a:bodyPr/>
          <a:lstStyle/>
          <a:p>
            <a:pPr algn="ctr"/>
            <a:r>
              <a:rPr lang="en-US" sz="4000" dirty="0" smtClean="0">
                <a:solidFill>
                  <a:schemeClr val="accent1"/>
                </a:solidFill>
              </a:rPr>
              <a:t>References</a:t>
            </a:r>
            <a:endParaRPr lang="en-US" sz="2400" dirty="0">
              <a:solidFill>
                <a:schemeClr val="accent1"/>
              </a:solidFill>
            </a:endParaRPr>
          </a:p>
        </p:txBody>
      </p:sp>
      <p:sp>
        <p:nvSpPr>
          <p:cNvPr id="9" name="TextBox 8"/>
          <p:cNvSpPr txBox="1"/>
          <p:nvPr/>
        </p:nvSpPr>
        <p:spPr>
          <a:xfrm>
            <a:off x="815412" y="1844824"/>
            <a:ext cx="7501004" cy="923330"/>
          </a:xfrm>
          <a:prstGeom prst="rect">
            <a:avLst/>
          </a:prstGeom>
          <a:noFill/>
        </p:spPr>
        <p:txBody>
          <a:bodyPr wrap="square" rtlCol="0">
            <a:spAutoFit/>
          </a:bodyPr>
          <a:lstStyle/>
          <a:p>
            <a:r>
              <a:rPr lang="en-US" dirty="0"/>
              <a:t>- </a:t>
            </a:r>
            <a:r>
              <a:rPr lang="en-US" dirty="0">
                <a:hlinkClick r:id="rId2"/>
              </a:rPr>
              <a:t>http://people.seas.harvard.edu/~</a:t>
            </a:r>
            <a:r>
              <a:rPr lang="en-US" dirty="0" smtClean="0">
                <a:hlinkClick r:id="rId2"/>
              </a:rPr>
              <a:t>vnm/pdf/Meng-Science-2010-postprint.pdf</a:t>
            </a:r>
            <a:r>
              <a:rPr lang="en-US" dirty="0" smtClean="0"/>
              <a:t> [this is the paper reference, it needs to look more fancy probably</a:t>
            </a:r>
            <a:r>
              <a:rPr lang="mr-IN" dirty="0" smtClean="0"/>
              <a:t>…</a:t>
            </a:r>
            <a:r>
              <a:rPr lang="en-US" dirty="0" smtClean="0"/>
              <a:t>]</a:t>
            </a:r>
            <a:endParaRPr lang="en-US" dirty="0"/>
          </a:p>
        </p:txBody>
      </p:sp>
    </p:spTree>
    <p:extLst>
      <p:ext uri="{BB962C8B-B14F-4D97-AF65-F5344CB8AC3E}">
        <p14:creationId xmlns:p14="http://schemas.microsoft.com/office/powerpoint/2010/main" val="1958627161"/>
      </p:ext>
    </p:extLst>
  </p:cSld>
  <p:clrMapOvr>
    <a:masterClrMapping/>
  </p:clrMapOvr>
</p:sld>
</file>

<file path=ppt/theme/theme1.xml><?xml version="1.0" encoding="utf-8"?>
<a:theme xmlns:a="http://schemas.openxmlformats.org/drawingml/2006/main" name="cdb2004194gl">
  <a:themeElements>
    <a:clrScheme name="Тема Office 3">
      <a:dk1>
        <a:srgbClr val="0C1B5A"/>
      </a:dk1>
      <a:lt1>
        <a:srgbClr val="FFFFFF"/>
      </a:lt1>
      <a:dk2>
        <a:srgbClr val="006699"/>
      </a:dk2>
      <a:lt2>
        <a:srgbClr val="C0C0C0"/>
      </a:lt2>
      <a:accent1>
        <a:srgbClr val="3B86CB"/>
      </a:accent1>
      <a:accent2>
        <a:srgbClr val="5CB68D"/>
      </a:accent2>
      <a:accent3>
        <a:srgbClr val="FFFFFF"/>
      </a:accent3>
      <a:accent4>
        <a:srgbClr val="09154C"/>
      </a:accent4>
      <a:accent5>
        <a:srgbClr val="AFC3E2"/>
      </a:accent5>
      <a:accent6>
        <a:srgbClr val="53A57F"/>
      </a:accent6>
      <a:hlink>
        <a:srgbClr val="CC3300"/>
      </a:hlink>
      <a:folHlink>
        <a:srgbClr val="736FC5"/>
      </a:folHlink>
    </a:clrScheme>
    <a:fontScheme name="Тема Office">
      <a:majorFont>
        <a:latin typeface="Arial"/>
        <a:ea typeface=""/>
        <a:cs typeface=""/>
      </a:majorFont>
      <a:minorFont>
        <a:latin typeface="Arial"/>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Тема Office 1">
        <a:dk1>
          <a:srgbClr val="37175B"/>
        </a:dk1>
        <a:lt1>
          <a:srgbClr val="FFFFFF"/>
        </a:lt1>
        <a:dk2>
          <a:srgbClr val="754ECC"/>
        </a:dk2>
        <a:lt2>
          <a:srgbClr val="C0C0C0"/>
        </a:lt2>
        <a:accent1>
          <a:srgbClr val="6D7ED3"/>
        </a:accent1>
        <a:accent2>
          <a:srgbClr val="EFA441"/>
        </a:accent2>
        <a:accent3>
          <a:srgbClr val="FFFFFF"/>
        </a:accent3>
        <a:accent4>
          <a:srgbClr val="2D124C"/>
        </a:accent4>
        <a:accent5>
          <a:srgbClr val="BAC0E6"/>
        </a:accent5>
        <a:accent6>
          <a:srgbClr val="D9943A"/>
        </a:accent6>
        <a:hlink>
          <a:srgbClr val="347582"/>
        </a:hlink>
        <a:folHlink>
          <a:srgbClr val="AAC856"/>
        </a:folHlink>
      </a:clrScheme>
      <a:clrMap bg1="lt1" tx1="dk1" bg2="lt2" tx2="dk2" accent1="accent1" accent2="accent2" accent3="accent3" accent4="accent4" accent5="accent5" accent6="accent6" hlink="hlink" folHlink="folHlink"/>
    </a:extraClrScheme>
    <a:extraClrScheme>
      <a:clrScheme name="Тема Office 2">
        <a:dk1>
          <a:srgbClr val="132767"/>
        </a:dk1>
        <a:lt1>
          <a:srgbClr val="FFFFFF"/>
        </a:lt1>
        <a:dk2>
          <a:srgbClr val="184BB2"/>
        </a:dk2>
        <a:lt2>
          <a:srgbClr val="C0C0C0"/>
        </a:lt2>
        <a:accent1>
          <a:srgbClr val="2A8282"/>
        </a:accent1>
        <a:accent2>
          <a:srgbClr val="D96941"/>
        </a:accent2>
        <a:accent3>
          <a:srgbClr val="FFFFFF"/>
        </a:accent3>
        <a:accent4>
          <a:srgbClr val="0E2057"/>
        </a:accent4>
        <a:accent5>
          <a:srgbClr val="ACC1C1"/>
        </a:accent5>
        <a:accent6>
          <a:srgbClr val="C45E3A"/>
        </a:accent6>
        <a:hlink>
          <a:srgbClr val="824FB1"/>
        </a:hlink>
        <a:folHlink>
          <a:srgbClr val="DCCA42"/>
        </a:folHlink>
      </a:clrScheme>
      <a:clrMap bg1="lt1" tx1="dk1" bg2="lt2" tx2="dk2" accent1="accent1" accent2="accent2" accent3="accent3" accent4="accent4" accent5="accent5" accent6="accent6" hlink="hlink" folHlink="folHlink"/>
    </a:extraClrScheme>
    <a:extraClrScheme>
      <a:clrScheme name="Тема Office 3">
        <a:dk1>
          <a:srgbClr val="0C1B5A"/>
        </a:dk1>
        <a:lt1>
          <a:srgbClr val="FFFFFF"/>
        </a:lt1>
        <a:dk2>
          <a:srgbClr val="006699"/>
        </a:dk2>
        <a:lt2>
          <a:srgbClr val="C0C0C0"/>
        </a:lt2>
        <a:accent1>
          <a:srgbClr val="3B86CB"/>
        </a:accent1>
        <a:accent2>
          <a:srgbClr val="5CB68D"/>
        </a:accent2>
        <a:accent3>
          <a:srgbClr val="FFFFFF"/>
        </a:accent3>
        <a:accent4>
          <a:srgbClr val="09154C"/>
        </a:accent4>
        <a:accent5>
          <a:srgbClr val="AFC3E2"/>
        </a:accent5>
        <a:accent6>
          <a:srgbClr val="53A57F"/>
        </a:accent6>
        <a:hlink>
          <a:srgbClr val="CC3300"/>
        </a:hlink>
        <a:folHlink>
          <a:srgbClr val="736FC5"/>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cdb2004194gl</Template>
  <TotalTime>1376</TotalTime>
  <Words>270</Words>
  <Application>Microsoft Macintosh PowerPoint</Application>
  <PresentationFormat>On-screen Show (4:3)</PresentationFormat>
  <Paragraphs>53</Paragraphs>
  <Slides>10</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Verdana</vt:lpstr>
      <vt:lpstr>Wingdings</vt:lpstr>
      <vt:lpstr>cdb2004194gl</vt:lpstr>
      <vt:lpstr>Mathematical Models of Self-Assembly</vt:lpstr>
      <vt:lpstr>Importance</vt:lpstr>
      <vt:lpstr>How It Works</vt:lpstr>
      <vt:lpstr>Our Work</vt:lpstr>
      <vt:lpstr>Our Work</vt:lpstr>
      <vt:lpstr>Physical to Virtual</vt:lpstr>
      <vt:lpstr>Results</vt:lpstr>
      <vt:lpstr>Parallel Computing</vt:lpstr>
      <vt:lpstr>References</vt:lpstr>
      <vt:lpstr>PowerPoint Presentation</vt:lpstr>
    </vt:vector>
  </TitlesOfParts>
  <Company>WareZ Provider</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www.PHILka.RU</dc:creator>
  <cp:lastModifiedBy>Lindsey, Bobby</cp:lastModifiedBy>
  <cp:revision>57</cp:revision>
  <dcterms:created xsi:type="dcterms:W3CDTF">2013-03-15T04:43:01Z</dcterms:created>
  <dcterms:modified xsi:type="dcterms:W3CDTF">2017-05-01T19:40:38Z</dcterms:modified>
</cp:coreProperties>
</file>

<file path=docProps/thumbnail.jpeg>
</file>